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8" r:id="rId15"/>
    <p:sldId id="269" r:id="rId16"/>
    <p:sldId id="270" r:id="rId17"/>
    <p:sldId id="271" r:id="rId18"/>
    <p:sldId id="272" r:id="rId19"/>
    <p:sldId id="275" r:id="rId20"/>
    <p:sldId id="277" r:id="rId21"/>
    <p:sldId id="274"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16"/>
    <a:srgbClr val="8959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a:tcStyle>
        <a:tcBdr/>
        <a:fill>
          <a:solidFill>
            <a:srgbClr val="E6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a:tcStyle>
        <a:tcBdr/>
        <a:fill>
          <a:solidFill>
            <a:srgbClr val="E7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a:tcStyle>
        <a:tcBdr/>
        <a:fill>
          <a:solidFill>
            <a:srgbClr val="F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80"/>
  </p:normalViewPr>
  <p:slideViewPr>
    <p:cSldViewPr snapToGrid="0" snapToObjects="1">
      <p:cViewPr varScale="1">
        <p:scale>
          <a:sx n="84" d="100"/>
          <a:sy n="84"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ondertitel">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270000" y="1638300"/>
            <a:ext cx="10464800" cy="3302000"/>
          </a:xfrm>
          <a:prstGeom prst="rect">
            <a:avLst/>
          </a:prstGeom>
        </p:spPr>
        <p:txBody>
          <a:bodyPr anchor="b"/>
          <a:lstStyle/>
          <a:p>
            <a:r>
              <a:t>Titeltekst</a:t>
            </a:r>
          </a:p>
        </p:txBody>
      </p:sp>
      <p:sp>
        <p:nvSpPr>
          <p:cNvPr id="12" name="Hoofdtekst - niveau éé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Hoofdtekst - niveau één…"/>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4" name="&quot;Typ hier een citaat.&quot;"/>
          <p:cNvSpPr txBox="1">
            <a:spLocks noGrp="1"/>
          </p:cNvSpPr>
          <p:nvPr>
            <p:ph type="body" sz="quarter" idx="13"/>
          </p:nvPr>
        </p:nvSpPr>
        <p:spPr>
          <a:xfrm>
            <a:off x="1270000" y="4308599"/>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Afbeeldin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dia">
    <p:bg>
      <p:bgPr>
        <a:solidFill>
          <a:srgbClr val="2D1D0C"/>
        </a:solidFill>
        <a:effectLst/>
      </p:bgPr>
    </p:bg>
    <p:spTree>
      <p:nvGrpSpPr>
        <p:cNvPr id="1" name=""/>
        <p:cNvGrpSpPr/>
        <p:nvPr/>
      </p:nvGrpSpPr>
      <p:grpSpPr>
        <a:xfrm>
          <a:off x="0" y="0"/>
          <a:ext cx="0" cy="0"/>
          <a:chOff x="0" y="0"/>
          <a:chExt cx="0" cy="0"/>
        </a:xfrm>
      </p:grpSpPr>
      <p:sp>
        <p:nvSpPr>
          <p:cNvPr id="117" name="Titeltekst"/>
          <p:cNvSpPr txBox="1">
            <a:spLocks noGrp="1"/>
          </p:cNvSpPr>
          <p:nvPr>
            <p:ph type="title"/>
          </p:nvPr>
        </p:nvSpPr>
        <p:spPr>
          <a:xfrm>
            <a:off x="975358" y="2623535"/>
            <a:ext cx="11054083" cy="2903505"/>
          </a:xfrm>
          <a:prstGeom prst="rect">
            <a:avLst/>
          </a:prstGeom>
        </p:spPr>
        <p:txBody>
          <a:bodyPr lIns="65022" tIns="65022" rIns="65022" bIns="65022"/>
          <a:lstStyle>
            <a:lvl1pPr algn="l" defTabSz="650240">
              <a:defRPr sz="5400">
                <a:solidFill>
                  <a:srgbClr val="00A3DA"/>
                </a:solidFill>
                <a:latin typeface="Century Gothic"/>
                <a:ea typeface="Century Gothic"/>
                <a:cs typeface="Century Gothic"/>
                <a:sym typeface="Century Gothic"/>
              </a:defRPr>
            </a:lvl1pPr>
          </a:lstStyle>
          <a:p>
            <a:r>
              <a:t>Titeltekst</a:t>
            </a:r>
          </a:p>
        </p:txBody>
      </p:sp>
      <p:sp>
        <p:nvSpPr>
          <p:cNvPr id="118" name="Hoofdtekst - niveau één…"/>
          <p:cNvSpPr txBox="1">
            <a:spLocks noGrp="1"/>
          </p:cNvSpPr>
          <p:nvPr>
            <p:ph type="body" sz="half" idx="1"/>
          </p:nvPr>
        </p:nvSpPr>
        <p:spPr>
          <a:xfrm>
            <a:off x="1950717" y="5527040"/>
            <a:ext cx="9103364" cy="4226563"/>
          </a:xfrm>
          <a:prstGeom prst="rect">
            <a:avLst/>
          </a:prstGeom>
        </p:spPr>
        <p:txBody>
          <a:bodyPr lIns="65022" tIns="65022" rIns="65022" bIns="65022" anchor="t"/>
          <a:lstStyle>
            <a:lvl1pPr marL="0" indent="0" algn="ctr" defTabSz="650240">
              <a:spcBef>
                <a:spcPts val="900"/>
              </a:spcBef>
              <a:buSzTx/>
              <a:buNone/>
              <a:defRPr sz="3800">
                <a:solidFill>
                  <a:srgbClr val="888888"/>
                </a:solidFill>
                <a:latin typeface="DIN Condensed Bold"/>
                <a:ea typeface="DIN Condensed Bold"/>
                <a:cs typeface="DIN Condensed Bold"/>
                <a:sym typeface="DIN Condensed Bold"/>
              </a:defRPr>
            </a:lvl1pPr>
            <a:lvl2pPr marL="0" indent="0" algn="ctr" defTabSz="650240">
              <a:spcBef>
                <a:spcPts val="900"/>
              </a:spcBef>
              <a:buSzTx/>
              <a:buNone/>
              <a:defRPr sz="3800">
                <a:solidFill>
                  <a:srgbClr val="888888"/>
                </a:solidFill>
                <a:latin typeface="DIN Condensed Bold"/>
                <a:ea typeface="DIN Condensed Bold"/>
                <a:cs typeface="DIN Condensed Bold"/>
                <a:sym typeface="DIN Condensed Bold"/>
              </a:defRPr>
            </a:lvl2pPr>
            <a:lvl3pPr marL="0" indent="0" algn="ctr" defTabSz="650240">
              <a:spcBef>
                <a:spcPts val="900"/>
              </a:spcBef>
              <a:buSzTx/>
              <a:buNone/>
              <a:defRPr sz="3800">
                <a:solidFill>
                  <a:srgbClr val="888888"/>
                </a:solidFill>
                <a:latin typeface="DIN Condensed Bold"/>
                <a:ea typeface="DIN Condensed Bold"/>
                <a:cs typeface="DIN Condensed Bold"/>
                <a:sym typeface="DIN Condensed Bold"/>
              </a:defRPr>
            </a:lvl3pPr>
            <a:lvl4pPr marL="0" indent="0" algn="ctr" defTabSz="650240">
              <a:spcBef>
                <a:spcPts val="900"/>
              </a:spcBef>
              <a:buSzTx/>
              <a:buNone/>
              <a:defRPr sz="3800">
                <a:solidFill>
                  <a:srgbClr val="888888"/>
                </a:solidFill>
                <a:latin typeface="DIN Condensed Bold"/>
                <a:ea typeface="DIN Condensed Bold"/>
                <a:cs typeface="DIN Condensed Bold"/>
                <a:sym typeface="DIN Condensed Bold"/>
              </a:defRPr>
            </a:lvl4pPr>
            <a:lvl5pPr marL="0" indent="0" algn="ctr" defTabSz="650240">
              <a:spcBef>
                <a:spcPts val="900"/>
              </a:spcBef>
              <a:buSzTx/>
              <a:buNone/>
              <a:defRPr sz="3800">
                <a:solidFill>
                  <a:srgbClr val="888888"/>
                </a:solidFill>
                <a:latin typeface="DIN Condensed Bold"/>
                <a:ea typeface="DIN Condensed Bold"/>
                <a:cs typeface="DIN Condensed Bold"/>
                <a:sym typeface="DIN Condensed Bold"/>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9" name="Dianummer"/>
          <p:cNvSpPr txBox="1">
            <a:spLocks noGrp="1"/>
          </p:cNvSpPr>
          <p:nvPr>
            <p:ph type="sldNum" sz="quarter" idx="2"/>
          </p:nvPr>
        </p:nvSpPr>
        <p:spPr>
          <a:xfrm>
            <a:off x="12031584" y="9140085"/>
            <a:ext cx="322976" cy="319404"/>
          </a:xfrm>
          <a:prstGeom prst="rect">
            <a:avLst/>
          </a:prstGeom>
        </p:spPr>
        <p:txBody>
          <a:bodyPr lIns="65022" tIns="65022" rIns="65022" bIns="65022" anchor="ctr"/>
          <a:lstStyle>
            <a:lvl1pPr algn="r" defTabSz="650240">
              <a:defRPr sz="1400">
                <a:solidFill>
                  <a:srgbClr val="888888"/>
                </a:solidFill>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en object">
    <p:bg>
      <p:bgPr>
        <a:solidFill>
          <a:srgbClr val="2D1D0C"/>
        </a:solidFill>
        <a:effectLst/>
      </p:bgPr>
    </p:bg>
    <p:spTree>
      <p:nvGrpSpPr>
        <p:cNvPr id="1" name=""/>
        <p:cNvGrpSpPr/>
        <p:nvPr/>
      </p:nvGrpSpPr>
      <p:grpSpPr>
        <a:xfrm>
          <a:off x="0" y="0"/>
          <a:ext cx="0" cy="0"/>
          <a:chOff x="0" y="0"/>
          <a:chExt cx="0" cy="0"/>
        </a:xfrm>
      </p:grpSpPr>
      <p:sp>
        <p:nvSpPr>
          <p:cNvPr id="126" name="Titeltekst"/>
          <p:cNvSpPr txBox="1">
            <a:spLocks noGrp="1"/>
          </p:cNvSpPr>
          <p:nvPr>
            <p:ph type="title"/>
          </p:nvPr>
        </p:nvSpPr>
        <p:spPr>
          <a:xfrm>
            <a:off x="650238" y="130950"/>
            <a:ext cx="11704325" cy="2144893"/>
          </a:xfrm>
          <a:prstGeom prst="rect">
            <a:avLst/>
          </a:prstGeom>
        </p:spPr>
        <p:txBody>
          <a:bodyPr lIns="65022" tIns="65022" rIns="65022" bIns="65022"/>
          <a:lstStyle>
            <a:lvl1pPr algn="l" defTabSz="650240">
              <a:defRPr sz="5600">
                <a:solidFill>
                  <a:srgbClr val="00A3DA"/>
                </a:solidFill>
                <a:latin typeface="DIN Condensed Bold"/>
                <a:ea typeface="DIN Condensed Bold"/>
                <a:cs typeface="DIN Condensed Bold"/>
                <a:sym typeface="DIN Condensed Bold"/>
              </a:defRPr>
            </a:lvl1pPr>
          </a:lstStyle>
          <a:p>
            <a:r>
              <a:t>Titeltekst</a:t>
            </a:r>
          </a:p>
        </p:txBody>
      </p:sp>
      <p:sp>
        <p:nvSpPr>
          <p:cNvPr id="127" name="Hoofdtekst - niveau één…"/>
          <p:cNvSpPr txBox="1">
            <a:spLocks noGrp="1"/>
          </p:cNvSpPr>
          <p:nvPr>
            <p:ph type="body" idx="1"/>
          </p:nvPr>
        </p:nvSpPr>
        <p:spPr>
          <a:xfrm>
            <a:off x="650238" y="2275838"/>
            <a:ext cx="11704325" cy="7477763"/>
          </a:xfrm>
          <a:prstGeom prst="rect">
            <a:avLst/>
          </a:prstGeom>
        </p:spPr>
        <p:txBody>
          <a:bodyPr lIns="65022" tIns="65022" rIns="65022" bIns="65022" anchor="t"/>
          <a:lstStyle>
            <a:lvl1pPr marL="480059" indent="-480059" defTabSz="650240">
              <a:spcBef>
                <a:spcPts val="900"/>
              </a:spcBef>
              <a:buSzPct val="100000"/>
              <a:buFont typeface="Arial"/>
              <a:defRPr sz="4200">
                <a:solidFill>
                  <a:srgbClr val="DDDDDD"/>
                </a:solidFill>
                <a:latin typeface="DIN Condensed Bold"/>
                <a:ea typeface="DIN Condensed Bold"/>
                <a:cs typeface="DIN Condensed Bold"/>
                <a:sym typeface="DIN Condensed Bold"/>
              </a:defRPr>
            </a:lvl1pPr>
            <a:lvl2pPr marL="914399" indent="-457198" defTabSz="650240">
              <a:spcBef>
                <a:spcPts val="900"/>
              </a:spcBef>
              <a:buSzPct val="100000"/>
              <a:buFont typeface="Arial"/>
              <a:buChar char="–"/>
              <a:defRPr sz="4200">
                <a:solidFill>
                  <a:srgbClr val="DDDDDD"/>
                </a:solidFill>
                <a:latin typeface="DIN Condensed Bold"/>
                <a:ea typeface="DIN Condensed Bold"/>
                <a:cs typeface="DIN Condensed Bold"/>
                <a:sym typeface="DIN Condensed Bold"/>
              </a:defRPr>
            </a:lvl2pPr>
            <a:lvl3pPr marL="1341119" indent="-426719" defTabSz="650240">
              <a:spcBef>
                <a:spcPts val="900"/>
              </a:spcBef>
              <a:buSzPct val="100000"/>
              <a:buFont typeface="Arial"/>
              <a:defRPr sz="4200">
                <a:solidFill>
                  <a:srgbClr val="DDDDDD"/>
                </a:solidFill>
                <a:latin typeface="DIN Condensed Bold"/>
                <a:ea typeface="DIN Condensed Bold"/>
                <a:cs typeface="DIN Condensed Bold"/>
                <a:sym typeface="DIN Condensed Bold"/>
              </a:defRPr>
            </a:lvl3pPr>
            <a:lvl4pPr marL="1883664" indent="-512062" defTabSz="650240">
              <a:spcBef>
                <a:spcPts val="900"/>
              </a:spcBef>
              <a:buSzPct val="100000"/>
              <a:buFont typeface="Arial"/>
              <a:buChar char="–"/>
              <a:defRPr sz="4200">
                <a:solidFill>
                  <a:srgbClr val="DDDDDD"/>
                </a:solidFill>
                <a:latin typeface="DIN Condensed Bold"/>
                <a:ea typeface="DIN Condensed Bold"/>
                <a:cs typeface="DIN Condensed Bold"/>
                <a:sym typeface="DIN Condensed Bold"/>
              </a:defRPr>
            </a:lvl4pPr>
            <a:lvl5pPr marL="2340864" indent="-512064" defTabSz="650240">
              <a:spcBef>
                <a:spcPts val="900"/>
              </a:spcBef>
              <a:buSzPct val="100000"/>
              <a:buFont typeface="Arial"/>
              <a:buChar char="»"/>
              <a:defRPr sz="4200">
                <a:solidFill>
                  <a:srgbClr val="DDDDDD"/>
                </a:solidFill>
                <a:latin typeface="DIN Condensed Bold"/>
                <a:ea typeface="DIN Condensed Bold"/>
                <a:cs typeface="DIN Condensed Bold"/>
                <a:sym typeface="DIN Condensed Bold"/>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8" name="Dianummer"/>
          <p:cNvSpPr txBox="1">
            <a:spLocks noGrp="1"/>
          </p:cNvSpPr>
          <p:nvPr>
            <p:ph type="sldNum" sz="quarter" idx="2"/>
          </p:nvPr>
        </p:nvSpPr>
        <p:spPr>
          <a:xfrm>
            <a:off x="12005837" y="9130188"/>
            <a:ext cx="348723" cy="339198"/>
          </a:xfrm>
          <a:prstGeom prst="rect">
            <a:avLst/>
          </a:prstGeom>
        </p:spPr>
        <p:txBody>
          <a:bodyPr lIns="65022" tIns="65022" rIns="65022" bIns="65022" anchor="ctr"/>
          <a:lstStyle>
            <a:lvl1pPr algn="r" defTabSz="650240">
              <a:defRPr>
                <a:solidFill>
                  <a:srgbClr val="888888"/>
                </a:solidFill>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en object">
    <p:bg>
      <p:bgPr>
        <a:solidFill>
          <a:srgbClr val="2D1D0C"/>
        </a:solidFill>
        <a:effectLst/>
      </p:bgPr>
    </p:bg>
    <p:spTree>
      <p:nvGrpSpPr>
        <p:cNvPr id="1" name=""/>
        <p:cNvGrpSpPr/>
        <p:nvPr/>
      </p:nvGrpSpPr>
      <p:grpSpPr>
        <a:xfrm>
          <a:off x="0" y="0"/>
          <a:ext cx="0" cy="0"/>
          <a:chOff x="0" y="0"/>
          <a:chExt cx="0" cy="0"/>
        </a:xfrm>
      </p:grpSpPr>
      <p:sp>
        <p:nvSpPr>
          <p:cNvPr id="135" name="Titeltekst"/>
          <p:cNvSpPr txBox="1">
            <a:spLocks noGrp="1"/>
          </p:cNvSpPr>
          <p:nvPr>
            <p:ph type="title"/>
          </p:nvPr>
        </p:nvSpPr>
        <p:spPr>
          <a:xfrm>
            <a:off x="650238" y="130950"/>
            <a:ext cx="11704325" cy="2144893"/>
          </a:xfrm>
          <a:prstGeom prst="rect">
            <a:avLst/>
          </a:prstGeom>
        </p:spPr>
        <p:txBody>
          <a:bodyPr lIns="65022" tIns="65022" rIns="65022" bIns="65022"/>
          <a:lstStyle>
            <a:lvl1pPr algn="l" defTabSz="650240">
              <a:defRPr sz="5400">
                <a:solidFill>
                  <a:srgbClr val="00A3DA"/>
                </a:solidFill>
                <a:latin typeface="DIN Condensed Bold"/>
                <a:ea typeface="DIN Condensed Bold"/>
                <a:cs typeface="DIN Condensed Bold"/>
                <a:sym typeface="DIN Condensed Bold"/>
              </a:defRPr>
            </a:lvl1pPr>
          </a:lstStyle>
          <a:p>
            <a:r>
              <a:t>Titeltekst</a:t>
            </a:r>
          </a:p>
        </p:txBody>
      </p:sp>
      <p:sp>
        <p:nvSpPr>
          <p:cNvPr id="136" name="Hoofdtekst - niveau één…"/>
          <p:cNvSpPr txBox="1">
            <a:spLocks noGrp="1"/>
          </p:cNvSpPr>
          <p:nvPr>
            <p:ph type="body" idx="1"/>
          </p:nvPr>
        </p:nvSpPr>
        <p:spPr>
          <a:xfrm>
            <a:off x="650238" y="2275838"/>
            <a:ext cx="11704325" cy="7477763"/>
          </a:xfrm>
          <a:prstGeom prst="rect">
            <a:avLst/>
          </a:prstGeom>
        </p:spPr>
        <p:txBody>
          <a:bodyPr lIns="65022" tIns="65022" rIns="65022" bIns="65022" anchor="t"/>
          <a:lstStyle>
            <a:lvl1pPr marL="434340" indent="-434340" defTabSz="650240">
              <a:spcBef>
                <a:spcPts val="900"/>
              </a:spcBef>
              <a:buSzPct val="100000"/>
              <a:buFont typeface="Arial"/>
              <a:defRPr sz="3800">
                <a:solidFill>
                  <a:srgbClr val="DDDDDD"/>
                </a:solidFill>
                <a:latin typeface="DIN Condensed Bold"/>
                <a:ea typeface="DIN Condensed Bold"/>
                <a:cs typeface="DIN Condensed Bold"/>
                <a:sym typeface="DIN Condensed Bold"/>
              </a:defRPr>
            </a:lvl1pPr>
            <a:lvl2pPr marL="870854" indent="-413656" defTabSz="650240">
              <a:spcBef>
                <a:spcPts val="900"/>
              </a:spcBef>
              <a:buSzPct val="100000"/>
              <a:buFont typeface="Arial"/>
              <a:buChar char="–"/>
              <a:defRPr sz="3800">
                <a:solidFill>
                  <a:srgbClr val="DDDDDD"/>
                </a:solidFill>
                <a:latin typeface="DIN Condensed Bold"/>
                <a:ea typeface="DIN Condensed Bold"/>
                <a:cs typeface="DIN Condensed Bold"/>
                <a:sym typeface="DIN Condensed Bold"/>
              </a:defRPr>
            </a:lvl2pPr>
            <a:lvl3pPr marL="1300477" indent="-386077" defTabSz="650240">
              <a:spcBef>
                <a:spcPts val="900"/>
              </a:spcBef>
              <a:buSzPct val="100000"/>
              <a:buFont typeface="Arial"/>
              <a:defRPr sz="3800">
                <a:solidFill>
                  <a:srgbClr val="DDDDDD"/>
                </a:solidFill>
                <a:latin typeface="DIN Condensed Bold"/>
                <a:ea typeface="DIN Condensed Bold"/>
                <a:cs typeface="DIN Condensed Bold"/>
                <a:sym typeface="DIN Condensed Bold"/>
              </a:defRPr>
            </a:lvl3pPr>
            <a:lvl4pPr marL="1834894" indent="-463294" defTabSz="650240">
              <a:spcBef>
                <a:spcPts val="900"/>
              </a:spcBef>
              <a:buSzPct val="100000"/>
              <a:buFont typeface="Arial"/>
              <a:buChar char="–"/>
              <a:defRPr sz="3800">
                <a:solidFill>
                  <a:srgbClr val="DDDDDD"/>
                </a:solidFill>
                <a:latin typeface="DIN Condensed Bold"/>
                <a:ea typeface="DIN Condensed Bold"/>
                <a:cs typeface="DIN Condensed Bold"/>
                <a:sym typeface="DIN Condensed Bold"/>
              </a:defRPr>
            </a:lvl4pPr>
            <a:lvl5pPr marL="2292094" indent="-463294" defTabSz="650240">
              <a:spcBef>
                <a:spcPts val="900"/>
              </a:spcBef>
              <a:buSzPct val="100000"/>
              <a:buFont typeface="Arial"/>
              <a:buChar char="»"/>
              <a:defRPr sz="3800">
                <a:solidFill>
                  <a:srgbClr val="DDDDDD"/>
                </a:solidFill>
                <a:latin typeface="DIN Condensed Bold"/>
                <a:ea typeface="DIN Condensed Bold"/>
                <a:cs typeface="DIN Condensed Bold"/>
                <a:sym typeface="DIN Condensed Bold"/>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7" name="Dianummer"/>
          <p:cNvSpPr txBox="1">
            <a:spLocks noGrp="1"/>
          </p:cNvSpPr>
          <p:nvPr>
            <p:ph type="sldNum" sz="quarter" idx="2"/>
          </p:nvPr>
        </p:nvSpPr>
        <p:spPr>
          <a:xfrm>
            <a:off x="12031584" y="9140085"/>
            <a:ext cx="322976" cy="319404"/>
          </a:xfrm>
          <a:prstGeom prst="rect">
            <a:avLst/>
          </a:prstGeom>
        </p:spPr>
        <p:txBody>
          <a:bodyPr lIns="65022" tIns="65022" rIns="65022" bIns="65022" anchor="ctr"/>
          <a:lstStyle>
            <a:lvl1pPr algn="r" defTabSz="650240">
              <a:defRPr sz="1400">
                <a:solidFill>
                  <a:srgbClr val="888888"/>
                </a:solidFill>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el en object">
    <p:bg>
      <p:bgPr>
        <a:solidFill>
          <a:srgbClr val="2D1D0C"/>
        </a:solidFill>
        <a:effectLst/>
      </p:bgPr>
    </p:bg>
    <p:spTree>
      <p:nvGrpSpPr>
        <p:cNvPr id="1" name=""/>
        <p:cNvGrpSpPr/>
        <p:nvPr/>
      </p:nvGrpSpPr>
      <p:grpSpPr>
        <a:xfrm>
          <a:off x="0" y="0"/>
          <a:ext cx="0" cy="0"/>
          <a:chOff x="0" y="0"/>
          <a:chExt cx="0" cy="0"/>
        </a:xfrm>
      </p:grpSpPr>
      <p:sp>
        <p:nvSpPr>
          <p:cNvPr id="144" name="Titeltekst"/>
          <p:cNvSpPr txBox="1">
            <a:spLocks noGrp="1"/>
          </p:cNvSpPr>
          <p:nvPr>
            <p:ph type="title"/>
          </p:nvPr>
        </p:nvSpPr>
        <p:spPr>
          <a:xfrm>
            <a:off x="650238" y="130950"/>
            <a:ext cx="11704323" cy="2144891"/>
          </a:xfrm>
          <a:prstGeom prst="rect">
            <a:avLst/>
          </a:prstGeom>
        </p:spPr>
        <p:txBody>
          <a:bodyPr lIns="65022" tIns="65022" rIns="65022" bIns="65022"/>
          <a:lstStyle>
            <a:lvl1pPr defTabSz="650240">
              <a:defRPr sz="5800">
                <a:solidFill>
                  <a:srgbClr val="00A3DA"/>
                </a:solidFill>
                <a:latin typeface="DIN Condensed Bold"/>
                <a:ea typeface="DIN Condensed Bold"/>
                <a:cs typeface="DIN Condensed Bold"/>
                <a:sym typeface="DIN Condensed Bold"/>
              </a:defRPr>
            </a:lvl1pPr>
          </a:lstStyle>
          <a:p>
            <a:r>
              <a:t>Titeltekst</a:t>
            </a:r>
          </a:p>
        </p:txBody>
      </p:sp>
      <p:sp>
        <p:nvSpPr>
          <p:cNvPr id="145" name="Hoofdtekst - niveau één…"/>
          <p:cNvSpPr txBox="1">
            <a:spLocks noGrp="1"/>
          </p:cNvSpPr>
          <p:nvPr>
            <p:ph type="body" idx="1"/>
          </p:nvPr>
        </p:nvSpPr>
        <p:spPr>
          <a:xfrm>
            <a:off x="650238" y="2275838"/>
            <a:ext cx="11704323" cy="7477763"/>
          </a:xfrm>
          <a:prstGeom prst="rect">
            <a:avLst/>
          </a:prstGeom>
        </p:spPr>
        <p:txBody>
          <a:bodyPr lIns="65022" tIns="65022" rIns="65022" bIns="65022" anchor="t"/>
          <a:lstStyle>
            <a:lvl1pPr marL="450054" indent="-450054" defTabSz="650240">
              <a:spcBef>
                <a:spcPts val="900"/>
              </a:spcBef>
              <a:buSzPct val="100000"/>
              <a:buFont typeface="Arial"/>
              <a:defRPr sz="4200">
                <a:solidFill>
                  <a:srgbClr val="DDDDDD"/>
                </a:solidFill>
                <a:latin typeface="DIN Condensed Bold"/>
                <a:ea typeface="DIN Condensed Bold"/>
                <a:cs typeface="DIN Condensed Bold"/>
                <a:sym typeface="DIN Condensed Bold"/>
              </a:defRPr>
            </a:lvl1pPr>
            <a:lvl2pPr marL="885824" indent="-428623" defTabSz="650240">
              <a:spcBef>
                <a:spcPts val="900"/>
              </a:spcBef>
              <a:buSzPct val="100000"/>
              <a:buFont typeface="Arial"/>
              <a:buChar char="–"/>
              <a:defRPr sz="4200">
                <a:solidFill>
                  <a:srgbClr val="DDDDDD"/>
                </a:solidFill>
                <a:latin typeface="DIN Condensed Bold"/>
                <a:ea typeface="DIN Condensed Bold"/>
                <a:cs typeface="DIN Condensed Bold"/>
                <a:sym typeface="DIN Condensed Bold"/>
              </a:defRPr>
            </a:lvl2pPr>
            <a:lvl3pPr marL="1314450" indent="-400050" defTabSz="650240">
              <a:spcBef>
                <a:spcPts val="900"/>
              </a:spcBef>
              <a:buSzPct val="100000"/>
              <a:buFont typeface="Arial"/>
              <a:defRPr sz="4200">
                <a:solidFill>
                  <a:srgbClr val="DDDDDD"/>
                </a:solidFill>
                <a:latin typeface="DIN Condensed Bold"/>
                <a:ea typeface="DIN Condensed Bold"/>
                <a:cs typeface="DIN Condensed Bold"/>
                <a:sym typeface="DIN Condensed Bold"/>
              </a:defRPr>
            </a:lvl3pPr>
            <a:lvl4pPr marL="1851660" indent="-480060" defTabSz="650240">
              <a:spcBef>
                <a:spcPts val="900"/>
              </a:spcBef>
              <a:buSzPct val="100000"/>
              <a:buFont typeface="Arial"/>
              <a:buChar char="–"/>
              <a:defRPr sz="4200">
                <a:solidFill>
                  <a:srgbClr val="DDDDDD"/>
                </a:solidFill>
                <a:latin typeface="DIN Condensed Bold"/>
                <a:ea typeface="DIN Condensed Bold"/>
                <a:cs typeface="DIN Condensed Bold"/>
                <a:sym typeface="DIN Condensed Bold"/>
              </a:defRPr>
            </a:lvl4pPr>
            <a:lvl5pPr marL="2308860" indent="-480060" defTabSz="650240">
              <a:spcBef>
                <a:spcPts val="900"/>
              </a:spcBef>
              <a:buSzPct val="100000"/>
              <a:buFont typeface="Arial"/>
              <a:buChar char="»"/>
              <a:defRPr sz="4200">
                <a:solidFill>
                  <a:srgbClr val="DDDDDD"/>
                </a:solidFill>
                <a:latin typeface="DIN Condensed Bold"/>
                <a:ea typeface="DIN Condensed Bold"/>
                <a:cs typeface="DIN Condensed Bold"/>
                <a:sym typeface="DIN Condensed Bold"/>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46" name="Dianummer"/>
          <p:cNvSpPr txBox="1">
            <a:spLocks noGrp="1"/>
          </p:cNvSpPr>
          <p:nvPr>
            <p:ph type="sldNum" sz="quarter" idx="2"/>
          </p:nvPr>
        </p:nvSpPr>
        <p:spPr>
          <a:xfrm>
            <a:off x="12031584" y="9140085"/>
            <a:ext cx="322976" cy="319404"/>
          </a:xfrm>
          <a:prstGeom prst="rect">
            <a:avLst/>
          </a:prstGeom>
        </p:spPr>
        <p:txBody>
          <a:bodyPr lIns="65022" tIns="65022" rIns="65022" bIns="65022" anchor="ctr"/>
          <a:lstStyle>
            <a:lvl1pPr algn="r" defTabSz="650240">
              <a:defRPr sz="1400">
                <a:solidFill>
                  <a:srgbClr val="888888"/>
                </a:solidFill>
                <a:latin typeface="Calibri"/>
                <a:ea typeface="Calibri"/>
                <a:cs typeface="Calibri"/>
                <a:sym typeface="Calibri"/>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Afbeelding"/>
          <p:cNvSpPr>
            <a:spLocks noGrp="1"/>
          </p:cNvSpPr>
          <p:nvPr>
            <p:ph type="pic" idx="13"/>
          </p:nvPr>
        </p:nvSpPr>
        <p:spPr>
          <a:xfrm>
            <a:off x="1619250" y="673100"/>
            <a:ext cx="9758017" cy="5905500"/>
          </a:xfrm>
          <a:prstGeom prst="rect">
            <a:avLst/>
          </a:prstGeom>
        </p:spPr>
        <p:txBody>
          <a:bodyPr lIns="91439" tIns="45719" rIns="91439" bIns="45719" anchor="t">
            <a:noAutofit/>
          </a:bodyPr>
          <a:lstStyle/>
          <a:p>
            <a:endParaRPr/>
          </a:p>
        </p:txBody>
      </p:sp>
      <p:sp>
        <p:nvSpPr>
          <p:cNvPr id="21" name="Titeltekst"/>
          <p:cNvSpPr txBox="1">
            <a:spLocks noGrp="1"/>
          </p:cNvSpPr>
          <p:nvPr>
            <p:ph type="title"/>
          </p:nvPr>
        </p:nvSpPr>
        <p:spPr>
          <a:xfrm>
            <a:off x="1270000" y="6718300"/>
            <a:ext cx="10464800" cy="1422400"/>
          </a:xfrm>
          <a:prstGeom prst="rect">
            <a:avLst/>
          </a:prstGeom>
        </p:spPr>
        <p:txBody>
          <a:bodyPr/>
          <a:lstStyle/>
          <a:p>
            <a:r>
              <a:t>Titeltekst</a:t>
            </a:r>
          </a:p>
        </p:txBody>
      </p:sp>
      <p:sp>
        <p:nvSpPr>
          <p:cNvPr id="22" name="Hoofdtekst - niveau één…"/>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tekst"/>
          <p:cNvSpPr txBox="1">
            <a:spLocks noGrp="1"/>
          </p:cNvSpPr>
          <p:nvPr>
            <p:ph type="title"/>
          </p:nvPr>
        </p:nvSpPr>
        <p:spPr>
          <a:xfrm>
            <a:off x="1270000" y="3225800"/>
            <a:ext cx="10464800" cy="3302000"/>
          </a:xfrm>
          <a:prstGeom prst="rect">
            <a:avLst/>
          </a:prstGeom>
        </p:spPr>
        <p:txBody>
          <a:bodyPr/>
          <a:lstStyle/>
          <a:p>
            <a:r>
              <a:t>Titeltekst</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Afbeelding"/>
          <p:cNvSpPr>
            <a:spLocks noGrp="1"/>
          </p:cNvSpPr>
          <p:nvPr>
            <p:ph type="pic" sz="half" idx="13"/>
          </p:nvPr>
        </p:nvSpPr>
        <p:spPr>
          <a:xfrm>
            <a:off x="6718300" y="638918"/>
            <a:ext cx="5334002" cy="8216902"/>
          </a:xfrm>
          <a:prstGeom prst="rect">
            <a:avLst/>
          </a:prstGeom>
        </p:spPr>
        <p:txBody>
          <a:bodyPr lIns="91439" tIns="45719" rIns="91439" bIns="45719" anchor="t">
            <a:noAutofit/>
          </a:bodyPr>
          <a:lstStyle/>
          <a:p>
            <a:endParaRPr/>
          </a:p>
        </p:txBody>
      </p:sp>
      <p:sp>
        <p:nvSpPr>
          <p:cNvPr id="39" name="Titeltekst"/>
          <p:cNvSpPr txBox="1">
            <a:spLocks noGrp="1"/>
          </p:cNvSpPr>
          <p:nvPr>
            <p:ph type="title"/>
          </p:nvPr>
        </p:nvSpPr>
        <p:spPr>
          <a:xfrm>
            <a:off x="952500" y="635000"/>
            <a:ext cx="5334000" cy="3987800"/>
          </a:xfrm>
          <a:prstGeom prst="rect">
            <a:avLst/>
          </a:prstGeom>
        </p:spPr>
        <p:txBody>
          <a:bodyPr anchor="b"/>
          <a:lstStyle>
            <a:lvl1pPr>
              <a:defRPr sz="6000"/>
            </a:lvl1pPr>
          </a:lstStyle>
          <a:p>
            <a:r>
              <a:t>Titeltekst</a:t>
            </a:r>
          </a:p>
        </p:txBody>
      </p:sp>
      <p:sp>
        <p:nvSpPr>
          <p:cNvPr id="40" name="Hoofdtekst - niveau één…"/>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Titeltekst"/>
          <p:cNvSpPr txBox="1">
            <a:spLocks noGrp="1"/>
          </p:cNvSpPr>
          <p:nvPr>
            <p:ph type="title"/>
          </p:nvPr>
        </p:nvSpPr>
        <p:spPr>
          <a:prstGeom prst="rect">
            <a:avLst/>
          </a:prstGeom>
        </p:spPr>
        <p:txBody>
          <a:bodyPr/>
          <a:lstStyle/>
          <a:p>
            <a:r>
              <a:t>Titeltekst</a:t>
            </a:r>
          </a:p>
        </p:txBody>
      </p:sp>
      <p:sp>
        <p:nvSpPr>
          <p:cNvPr id="4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tekst"/>
          <p:cNvSpPr txBox="1">
            <a:spLocks noGrp="1"/>
          </p:cNvSpPr>
          <p:nvPr>
            <p:ph type="title"/>
          </p:nvPr>
        </p:nvSpPr>
        <p:spPr>
          <a:prstGeom prst="rect">
            <a:avLst/>
          </a:prstGeom>
        </p:spPr>
        <p:txBody>
          <a:bodyPr/>
          <a:lstStyle/>
          <a:p>
            <a:r>
              <a:t>Titeltekst</a:t>
            </a:r>
          </a:p>
        </p:txBody>
      </p:sp>
      <p:sp>
        <p:nvSpPr>
          <p:cNvPr id="57"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65" name="Afbeelding"/>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eltekst"/>
          <p:cNvSpPr txBox="1">
            <a:spLocks noGrp="1"/>
          </p:cNvSpPr>
          <p:nvPr>
            <p:ph type="title"/>
          </p:nvPr>
        </p:nvSpPr>
        <p:spPr>
          <a:prstGeom prst="rect">
            <a:avLst/>
          </a:prstGeom>
        </p:spPr>
        <p:txBody>
          <a:bodyPr/>
          <a:lstStyle/>
          <a:p>
            <a:r>
              <a:t>Titeltekst</a:t>
            </a:r>
          </a:p>
        </p:txBody>
      </p:sp>
      <p:sp>
        <p:nvSpPr>
          <p:cNvPr id="67" name="Hoofdtekst - niveau één…"/>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psommingstekens">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952500" y="1270000"/>
            <a:ext cx="11099800" cy="7213600"/>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Afbeelding"/>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Afbeelding"/>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Afbeelding"/>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Titeltekst</a:t>
            </a:r>
          </a:p>
        </p:txBody>
      </p:sp>
      <p:sp>
        <p:nvSpPr>
          <p:cNvPr id="3" name="Hoofdtekst - niveau één…"/>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solidFill>
                  <a:srgbClr val="FFFFFF"/>
                </a:solidFill>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walterberghoef.nl" TargetMode="Externa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55" name="teamontwikkeling…"/>
          <p:cNvSpPr txBox="1">
            <a:spLocks noGrp="1"/>
          </p:cNvSpPr>
          <p:nvPr>
            <p:ph type="title"/>
          </p:nvPr>
        </p:nvSpPr>
        <p:spPr>
          <a:xfrm>
            <a:off x="1021079" y="1640047"/>
            <a:ext cx="11054082" cy="7429002"/>
          </a:xfrm>
          <a:prstGeom prst="rect">
            <a:avLst/>
          </a:prstGeom>
        </p:spPr>
        <p:txBody>
          <a:bodyPr>
            <a:normAutofit/>
          </a:bodyPr>
          <a:lstStyle/>
          <a:p>
            <a:pPr algn="ctr" defTabSz="481177">
              <a:defRPr sz="8510" b="1">
                <a:solidFill>
                  <a:srgbClr val="00A3DB"/>
                </a:solidFill>
                <a:latin typeface="Garamond"/>
                <a:ea typeface="Garamond"/>
                <a:cs typeface="Garamond"/>
                <a:sym typeface="Garamond"/>
              </a:defRPr>
            </a:pPr>
            <a:r>
              <a:rPr dirty="0" err="1">
                <a:latin typeface="Calibri" panose="020F0502020204030204" pitchFamily="34" charset="0"/>
                <a:cs typeface="Calibri" panose="020F0502020204030204" pitchFamily="34" charset="0"/>
              </a:rPr>
              <a:t>Intervisie</a:t>
            </a:r>
            <a:endParaRPr sz="9472" dirty="0">
              <a:latin typeface="Calibri" panose="020F0502020204030204" pitchFamily="34" charset="0"/>
              <a:cs typeface="Calibri" panose="020F0502020204030204" pitchFamily="34" charset="0"/>
            </a:endParaRPr>
          </a:p>
          <a:p>
            <a:pPr algn="ctr" defTabSz="481177">
              <a:defRPr sz="2442" b="1">
                <a:solidFill>
                  <a:srgbClr val="FFFFFF"/>
                </a:solidFill>
                <a:latin typeface="Garamond"/>
                <a:ea typeface="Garamond"/>
                <a:cs typeface="Garamond"/>
                <a:sym typeface="Garamond"/>
              </a:defRPr>
            </a:pPr>
            <a:r>
              <a:rPr i="1" dirty="0">
                <a:latin typeface="Calibri" panose="020F0502020204030204" pitchFamily="34" charset="0"/>
                <a:cs typeface="Calibri" panose="020F0502020204030204" pitchFamily="34" charset="0"/>
              </a:rPr>
              <a:t>instrument </a:t>
            </a:r>
            <a:r>
              <a:rPr i="1" dirty="0" err="1">
                <a:latin typeface="Calibri" panose="020F0502020204030204" pitchFamily="34" charset="0"/>
                <a:cs typeface="Calibri" panose="020F0502020204030204" pitchFamily="34" charset="0"/>
              </a:rPr>
              <a:t>voor</a:t>
            </a:r>
            <a:r>
              <a:rPr i="1" dirty="0">
                <a:latin typeface="Calibri" panose="020F0502020204030204" pitchFamily="34" charset="0"/>
                <a:cs typeface="Calibri" panose="020F0502020204030204" pitchFamily="34" charset="0"/>
              </a:rPr>
              <a:t> </a:t>
            </a:r>
            <a:r>
              <a:rPr i="1" dirty="0" err="1">
                <a:latin typeface="Calibri" panose="020F0502020204030204" pitchFamily="34" charset="0"/>
                <a:cs typeface="Calibri" panose="020F0502020204030204" pitchFamily="34" charset="0"/>
              </a:rPr>
              <a:t>onderling</a:t>
            </a:r>
            <a:r>
              <a:rPr i="1" dirty="0">
                <a:latin typeface="Calibri" panose="020F0502020204030204" pitchFamily="34" charset="0"/>
                <a:cs typeface="Calibri" panose="020F0502020204030204" pitchFamily="34" charset="0"/>
              </a:rPr>
              <a:t> </a:t>
            </a:r>
            <a:r>
              <a:rPr i="1" dirty="0" err="1">
                <a:latin typeface="Calibri" panose="020F0502020204030204" pitchFamily="34" charset="0"/>
                <a:cs typeface="Calibri" panose="020F0502020204030204" pitchFamily="34" charset="0"/>
              </a:rPr>
              <a:t>leren</a:t>
            </a:r>
            <a:br>
              <a:rPr i="1" dirty="0">
                <a:latin typeface="Calibri" panose="020F0502020204030204" pitchFamily="34" charset="0"/>
                <a:cs typeface="Calibri" panose="020F0502020204030204" pitchFamily="34" charset="0"/>
              </a:rPr>
            </a:br>
            <a:br>
              <a:rPr dirty="0">
                <a:latin typeface="Calibri" panose="020F0502020204030204" pitchFamily="34" charset="0"/>
                <a:cs typeface="Calibri" panose="020F0502020204030204" pitchFamily="34" charset="0"/>
              </a:rPr>
            </a:br>
            <a:br>
              <a:rPr lang="nl-NL" dirty="0">
                <a:latin typeface="Calibri" panose="020F0502020204030204" pitchFamily="34" charset="0"/>
                <a:cs typeface="Calibri" panose="020F0502020204030204" pitchFamily="34" charset="0"/>
              </a:rPr>
            </a:br>
            <a:br>
              <a:rPr lang="nl-NL" dirty="0">
                <a:solidFill>
                  <a:schemeClr val="bg2">
                    <a:lumMod val="40000"/>
                    <a:lumOff val="60000"/>
                  </a:schemeClr>
                </a:solidFill>
                <a:latin typeface="Calibri" panose="020F0502020204030204" pitchFamily="34" charset="0"/>
                <a:cs typeface="Calibri" panose="020F0502020204030204" pitchFamily="34" charset="0"/>
              </a:rPr>
            </a:br>
            <a:r>
              <a:rPr lang="nl-NL" dirty="0">
                <a:solidFill>
                  <a:schemeClr val="bg2">
                    <a:lumMod val="40000"/>
                    <a:lumOff val="60000"/>
                  </a:schemeClr>
                </a:solidFill>
                <a:latin typeface="Calibri" panose="020F0502020204030204" pitchFamily="34" charset="0"/>
                <a:cs typeface="Calibri" panose="020F0502020204030204" pitchFamily="34" charset="0"/>
              </a:rPr>
              <a:t>© </a:t>
            </a:r>
            <a:r>
              <a:rPr sz="2664" dirty="0">
                <a:solidFill>
                  <a:schemeClr val="bg2">
                    <a:lumMod val="40000"/>
                    <a:lumOff val="60000"/>
                  </a:schemeClr>
                </a:solidFill>
                <a:latin typeface="Calibri" panose="020F0502020204030204" pitchFamily="34" charset="0"/>
                <a:cs typeface="Calibri" panose="020F0502020204030204" pitchFamily="34" charset="0"/>
              </a:rPr>
              <a:t>Walter </a:t>
            </a:r>
            <a:r>
              <a:rPr sz="2664" dirty="0" err="1">
                <a:solidFill>
                  <a:schemeClr val="bg2">
                    <a:lumMod val="40000"/>
                    <a:lumOff val="60000"/>
                  </a:schemeClr>
                </a:solidFill>
                <a:latin typeface="Calibri" panose="020F0502020204030204" pitchFamily="34" charset="0"/>
                <a:cs typeface="Calibri" panose="020F0502020204030204" pitchFamily="34" charset="0"/>
              </a:rPr>
              <a:t>Berghoef</a:t>
            </a:r>
            <a:br>
              <a:rPr lang="nl-NL" sz="2664" dirty="0">
                <a:solidFill>
                  <a:schemeClr val="bg2">
                    <a:lumMod val="40000"/>
                    <a:lumOff val="60000"/>
                  </a:schemeClr>
                </a:solidFill>
                <a:latin typeface="Calibri" panose="020F0502020204030204" pitchFamily="34" charset="0"/>
                <a:cs typeface="Calibri" panose="020F0502020204030204" pitchFamily="34" charset="0"/>
              </a:rPr>
            </a:br>
            <a:br>
              <a:rPr lang="nl-NL" sz="2664" dirty="0">
                <a:solidFill>
                  <a:schemeClr val="bg2">
                    <a:lumMod val="40000"/>
                    <a:lumOff val="60000"/>
                  </a:schemeClr>
                </a:solidFill>
                <a:latin typeface="Calibri" panose="020F0502020204030204" pitchFamily="34" charset="0"/>
                <a:cs typeface="Calibri" panose="020F0502020204030204" pitchFamily="34" charset="0"/>
              </a:rPr>
            </a:br>
            <a:br>
              <a:rPr lang="nl-NL" sz="2664" dirty="0">
                <a:solidFill>
                  <a:schemeClr val="bg2">
                    <a:lumMod val="40000"/>
                    <a:lumOff val="60000"/>
                  </a:schemeClr>
                </a:solidFill>
                <a:latin typeface="Calibri" panose="020F0502020204030204" pitchFamily="34" charset="0"/>
                <a:cs typeface="Calibri" panose="020F0502020204030204" pitchFamily="34" charset="0"/>
              </a:rPr>
            </a:br>
            <a:br>
              <a:rPr lang="nl-NL" sz="2664" dirty="0">
                <a:solidFill>
                  <a:schemeClr val="bg2">
                    <a:lumMod val="40000"/>
                    <a:lumOff val="60000"/>
                  </a:schemeClr>
                </a:solidFill>
                <a:latin typeface="Calibri" panose="020F0502020204030204" pitchFamily="34" charset="0"/>
                <a:cs typeface="Calibri" panose="020F0502020204030204" pitchFamily="34" charset="0"/>
              </a:rPr>
            </a:br>
            <a:br>
              <a:rPr sz="2664" dirty="0">
                <a:solidFill>
                  <a:srgbClr val="A9A9A9"/>
                </a:solidFill>
                <a:latin typeface="Calibri" panose="020F0502020204030204" pitchFamily="34" charset="0"/>
                <a:cs typeface="Calibri" panose="020F0502020204030204" pitchFamily="34" charset="0"/>
              </a:rPr>
            </a:br>
            <a:br>
              <a:rPr sz="2664" dirty="0">
                <a:solidFill>
                  <a:srgbClr val="A9A9A9"/>
                </a:solidFill>
                <a:latin typeface="Calibri" panose="020F0502020204030204" pitchFamily="34" charset="0"/>
                <a:cs typeface="Calibri" panose="020F0502020204030204" pitchFamily="34" charset="0"/>
              </a:rPr>
            </a:br>
            <a:endParaRPr sz="2368" dirty="0">
              <a:latin typeface="Calibri" panose="020F0502020204030204" pitchFamily="34" charset="0"/>
              <a:cs typeface="Calibri" panose="020F0502020204030204" pitchFamily="34" charset="0"/>
            </a:endParaRPr>
          </a:p>
        </p:txBody>
      </p:sp>
      <p:pic>
        <p:nvPicPr>
          <p:cNvPr id="3" name="logo.jpg" descr="logo.jpg">
            <a:extLst>
              <a:ext uri="{FF2B5EF4-FFF2-40B4-BE49-F238E27FC236}">
                <a16:creationId xmlns:a16="http://schemas.microsoft.com/office/drawing/2014/main" id="{9879203D-7E8C-9F48-8933-A98683DAB529}"/>
              </a:ext>
            </a:extLst>
          </p:cNvPr>
          <p:cNvPicPr>
            <a:picLocks noChangeAspect="1"/>
          </p:cNvPicPr>
          <p:nvPr/>
        </p:nvPicPr>
        <p:blipFill>
          <a:blip r:embed="rId2">
            <a:extLst/>
          </a:blip>
          <a:stretch>
            <a:fillRect/>
          </a:stretch>
        </p:blipFill>
        <p:spPr>
          <a:xfrm>
            <a:off x="5686591" y="7525489"/>
            <a:ext cx="1704320" cy="77168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96"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Rollen</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en</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inrichting</a:t>
            </a:r>
            <a:endParaRPr dirty="0">
              <a:solidFill>
                <a:srgbClr val="00B0F0"/>
              </a:solidFill>
              <a:latin typeface="Calibri" panose="020F0502020204030204" pitchFamily="34" charset="0"/>
              <a:cs typeface="Calibri" panose="020F0502020204030204" pitchFamily="34" charset="0"/>
            </a:endParaRPr>
          </a:p>
        </p:txBody>
      </p:sp>
      <p:sp>
        <p:nvSpPr>
          <p:cNvPr id="197"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a:bodyPr>
          <a:lstStyle/>
          <a:p>
            <a:pPr marL="0" indent="0" defTabSz="406908">
              <a:spcBef>
                <a:spcPts val="0"/>
              </a:spcBef>
              <a:buSzTx/>
              <a:buNone/>
              <a:defRPr sz="30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Een groep van 4 - 8 </a:t>
            </a:r>
            <a:r>
              <a:rPr lang="nl-NL" dirty="0">
                <a:solidFill>
                  <a:srgbClr val="00B0F0"/>
                </a:solidFill>
                <a:latin typeface="Calibri" panose="020F0502020204030204" pitchFamily="34" charset="0"/>
                <a:cs typeface="Calibri" panose="020F0502020204030204" pitchFamily="34" charset="0"/>
              </a:rPr>
              <a:t>deelnemers</a:t>
            </a:r>
            <a:r>
              <a:rPr lang="nl-NL" dirty="0">
                <a:solidFill>
                  <a:schemeClr val="tx2">
                    <a:lumMod val="20000"/>
                    <a:lumOff val="80000"/>
                  </a:schemeClr>
                </a:solidFill>
                <a:latin typeface="Calibri" panose="020F0502020204030204" pitchFamily="34" charset="0"/>
                <a:cs typeface="Calibri" panose="020F0502020204030204" pitchFamily="34" charset="0"/>
              </a:rPr>
              <a:t> en 1 </a:t>
            </a:r>
            <a:r>
              <a:rPr lang="nl-NL" dirty="0">
                <a:solidFill>
                  <a:srgbClr val="00B0F0"/>
                </a:solidFill>
                <a:latin typeface="Calibri" panose="020F0502020204030204" pitchFamily="34" charset="0"/>
                <a:cs typeface="Calibri" panose="020F0502020204030204" pitchFamily="34" charset="0"/>
              </a:rPr>
              <a:t>begeleider. </a:t>
            </a:r>
            <a:r>
              <a:rPr lang="nl-NL" dirty="0">
                <a:solidFill>
                  <a:schemeClr val="tx2">
                    <a:lumMod val="20000"/>
                    <a:lumOff val="80000"/>
                  </a:schemeClr>
                </a:solidFill>
                <a:latin typeface="Calibri" panose="020F0502020204030204" pitchFamily="34" charset="0"/>
                <a:cs typeface="Calibri" panose="020F0502020204030204" pitchFamily="34" charset="0"/>
              </a:rPr>
              <a:t>De deelnemers wisselen af tussen rol van casus inbrenger en </a:t>
            </a:r>
            <a:r>
              <a:rPr lang="nl-NL" dirty="0" err="1">
                <a:solidFill>
                  <a:schemeClr val="tx2">
                    <a:lumMod val="20000"/>
                    <a:lumOff val="80000"/>
                  </a:schemeClr>
                </a:solidFill>
                <a:latin typeface="Calibri" panose="020F0502020204030204" pitchFamily="34" charset="0"/>
                <a:cs typeface="Calibri" panose="020F0502020204030204" pitchFamily="34" charset="0"/>
              </a:rPr>
              <a:t>bevrager</a:t>
            </a:r>
            <a:r>
              <a:rPr lang="nl-NL" dirty="0">
                <a:solidFill>
                  <a:schemeClr val="tx2">
                    <a:lumMod val="20000"/>
                    <a:lumOff val="80000"/>
                  </a:schemeClr>
                </a:solidFill>
                <a:latin typeface="Calibri" panose="020F0502020204030204" pitchFamily="34" charset="0"/>
                <a:cs typeface="Calibri" panose="020F0502020204030204" pitchFamily="34" charset="0"/>
              </a:rPr>
              <a:t>.</a:t>
            </a:r>
            <a:endParaRPr lang="nl-NL" dirty="0">
              <a:solidFill>
                <a:srgbClr val="00B0F0"/>
              </a:solidFill>
              <a:latin typeface="Calibri" panose="020F0502020204030204" pitchFamily="34" charset="0"/>
              <a:cs typeface="Calibri" panose="020F0502020204030204" pitchFamily="34" charset="0"/>
            </a:endParaRPr>
          </a:p>
          <a:p>
            <a:pPr marL="0" indent="0" defTabSz="406908">
              <a:spcBef>
                <a:spcPts val="0"/>
              </a:spcBef>
              <a:buSzTx/>
              <a:buNone/>
              <a:defRPr sz="30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06908">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Zorg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voor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privé</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ruimte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zonder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inkijk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doorloop</a:t>
            </a:r>
            <a:r>
              <a:rPr dirty="0">
                <a:solidFill>
                  <a:schemeClr val="tx2">
                    <a:lumMod val="20000"/>
                    <a:lumOff val="80000"/>
                  </a:schemeClr>
                </a:solidFill>
                <a:latin typeface="Calibri" panose="020F0502020204030204" pitchFamily="34" charset="0"/>
                <a:cs typeface="Calibri" panose="020F0502020204030204" pitchFamily="34" charset="0"/>
              </a:rPr>
              <a:t> door </a:t>
            </a:r>
            <a:r>
              <a:rPr dirty="0" err="1">
                <a:solidFill>
                  <a:schemeClr val="tx2">
                    <a:lumMod val="20000"/>
                    <a:lumOff val="80000"/>
                  </a:schemeClr>
                </a:solidFill>
                <a:latin typeface="Calibri" panose="020F0502020204030204" pitchFamily="34" charset="0"/>
                <a:cs typeface="Calibri" panose="020F0502020204030204" pitchFamily="34" charset="0"/>
              </a:rPr>
              <a:t>anderen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Eén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stoel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staat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tegenover</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andere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stoelen</a:t>
            </a:r>
            <a:r>
              <a:rPr dirty="0">
                <a:solidFill>
                  <a:schemeClr val="tx2">
                    <a:lumMod val="20000"/>
                    <a:lumOff val="80000"/>
                  </a:schemeClr>
                </a:solidFill>
                <a:latin typeface="Calibri" panose="020F0502020204030204" pitchFamily="34" charset="0"/>
                <a:cs typeface="Calibri" panose="020F0502020204030204" pitchFamily="34" charset="0"/>
              </a:rPr>
              <a:t>, die in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kleine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binnen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gebogen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rij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staan</a:t>
            </a:r>
            <a:r>
              <a:rPr dirty="0">
                <a:solidFill>
                  <a:schemeClr val="tx2">
                    <a:lumMod val="20000"/>
                    <a:lumOff val="80000"/>
                  </a:schemeClr>
                </a:solidFill>
                <a:latin typeface="Calibri" panose="020F0502020204030204" pitchFamily="34" charset="0"/>
                <a:cs typeface="Calibri" panose="020F0502020204030204" pitchFamily="34" charset="0"/>
              </a:rPr>
              <a:t>.</a:t>
            </a:r>
            <a:endParaRPr sz="2600"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06908">
              <a:spcBef>
                <a:spcPts val="0"/>
              </a:spcBef>
              <a:buSzTx/>
              <a:buNone/>
              <a:defRPr sz="3000">
                <a:solidFill>
                  <a:srgbClr val="271807"/>
                </a:solidFill>
                <a:uFill>
                  <a:solidFill>
                    <a:srgbClr val="000000"/>
                  </a:solidFill>
                </a:uFill>
                <a:latin typeface="Garamond"/>
                <a:ea typeface="Garamond"/>
                <a:cs typeface="Garamond"/>
                <a:sym typeface="Garamond"/>
              </a:defRPr>
            </a:pPr>
            <a:endParaRPr sz="2600"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06908">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heeft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iets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zich</a:t>
            </a:r>
            <a:r>
              <a:rPr dirty="0">
                <a:solidFill>
                  <a:schemeClr val="tx2">
                    <a:lumMod val="20000"/>
                    <a:lumOff val="80000"/>
                  </a:schemeClr>
                </a:solidFill>
                <a:latin typeface="Calibri" panose="020F0502020204030204" pitchFamily="34" charset="0"/>
                <a:cs typeface="Calibri" panose="020F0502020204030204" pitchFamily="34" charset="0"/>
              </a:rPr>
              <a:t> om </a:t>
            </a:r>
            <a:r>
              <a:rPr lang="nl-NL" dirty="0">
                <a:solidFill>
                  <a:srgbClr val="00B0F0"/>
                </a:solidFill>
                <a:latin typeface="Calibri" panose="020F0502020204030204" pitchFamily="34" charset="0"/>
                <a:cs typeface="Calibri" panose="020F0502020204030204" pitchFamily="34" charset="0"/>
              </a:rPr>
              <a:t>notities</a:t>
            </a:r>
            <a:r>
              <a:rPr dirty="0">
                <a:solidFill>
                  <a:schemeClr val="tx2">
                    <a:lumMod val="20000"/>
                    <a:lumOff val="80000"/>
                  </a:schemeClr>
                </a:solidFill>
                <a:latin typeface="Calibri" panose="020F0502020204030204" pitchFamily="34" charset="0"/>
                <a:cs typeface="Calibri" panose="020F0502020204030204" pitchFamily="34" charset="0"/>
              </a:rPr>
              <a:t> in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maken</a:t>
            </a:r>
            <a:r>
              <a:rPr lang="nl-NL" dirty="0">
                <a:solidFill>
                  <a:schemeClr val="tx2">
                    <a:lumMod val="20000"/>
                    <a:lumOff val="80000"/>
                  </a:schemeClr>
                </a:solidFill>
                <a:latin typeface="Calibri" panose="020F0502020204030204" pitchFamily="34" charset="0"/>
                <a:cs typeface="Calibri" panose="020F0502020204030204" pitchFamily="34" charset="0"/>
              </a:rPr>
              <a:t>. Dit is </a:t>
            </a:r>
            <a:r>
              <a:rPr dirty="0" err="1">
                <a:solidFill>
                  <a:schemeClr val="tx2">
                    <a:lumMod val="20000"/>
                    <a:lumOff val="80000"/>
                  </a:schemeClr>
                </a:solidFill>
                <a:latin typeface="Calibri" panose="020F0502020204030204" pitchFamily="34" charset="0"/>
                <a:cs typeface="Calibri" panose="020F0502020204030204" pitchFamily="34" charset="0"/>
              </a:rPr>
              <a:t>zowel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voor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zichzelf</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aan</a:t>
            </a:r>
            <a:r>
              <a:rPr dirty="0">
                <a:solidFill>
                  <a:schemeClr val="tx2">
                    <a:lumMod val="20000"/>
                    <a:lumOff val="80000"/>
                  </a:schemeClr>
                </a:solidFill>
                <a:latin typeface="Calibri" panose="020F0502020204030204" pitchFamily="34" charset="0"/>
                <a:cs typeface="Calibri" panose="020F0502020204030204" pitchFamily="34" charset="0"/>
              </a:rPr>
              <a:t> de </a:t>
            </a:r>
            <a:r>
              <a:rPr lang="nl-NL" dirty="0">
                <a:solidFill>
                  <a:schemeClr val="tx2">
                    <a:lumMod val="20000"/>
                    <a:lumOff val="80000"/>
                  </a:schemeClr>
                </a:solidFill>
                <a:latin typeface="Calibri" panose="020F0502020204030204" pitchFamily="34" charset="0"/>
                <a:cs typeface="Calibri" panose="020F0502020204030204" pitchFamily="34" charset="0"/>
              </a:rPr>
              <a:t>casus-inbrenger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geven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iedere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cyclus</a:t>
            </a:r>
            <a:r>
              <a:rPr dirty="0">
                <a:solidFill>
                  <a:schemeClr val="tx2">
                    <a:lumMod val="20000"/>
                    <a:lumOff val="80000"/>
                  </a:schemeClr>
                </a:solidFill>
                <a:latin typeface="Calibri" panose="020F0502020204030204" pitchFamily="34" charset="0"/>
                <a:cs typeface="Calibri" panose="020F0502020204030204" pitchFamily="34" charset="0"/>
              </a:rPr>
              <a:t>.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06908">
              <a:spcBef>
                <a:spcPts val="0"/>
              </a:spcBef>
              <a:buSzTx/>
              <a:buNone/>
              <a:defRPr sz="3000">
                <a:solidFill>
                  <a:srgbClr val="271807"/>
                </a:solidFill>
                <a:uFill>
                  <a:solidFill>
                    <a:srgbClr val="000000"/>
                  </a:solidFill>
                </a:uFill>
                <a:latin typeface="Garamond"/>
                <a:ea typeface="Garamond"/>
                <a:cs typeface="Garamond"/>
                <a:sym typeface="Garamond"/>
              </a:defRPr>
            </a:pPr>
            <a:endParaRPr sz="2600"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06908">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bewust</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tijd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het is </a:t>
            </a:r>
            <a:r>
              <a:rPr dirty="0" err="1">
                <a:solidFill>
                  <a:schemeClr val="tx2">
                    <a:lumMod val="20000"/>
                    <a:lumOff val="80000"/>
                  </a:schemeClr>
                </a:solidFill>
                <a:latin typeface="Calibri" panose="020F0502020204030204" pitchFamily="34" charset="0"/>
                <a:cs typeface="Calibri" panose="020F0502020204030204" pitchFamily="34" charset="0"/>
              </a:rPr>
              <a:t>aan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gelijke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aandacht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geven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geen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garantie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in de </a:t>
            </a:r>
            <a:r>
              <a:rPr dirty="0" err="1">
                <a:solidFill>
                  <a:schemeClr val="tx2">
                    <a:lumMod val="20000"/>
                    <a:lumOff val="80000"/>
                  </a:schemeClr>
                </a:solidFill>
                <a:latin typeface="Calibri" panose="020F0502020204030204" pitchFamily="34" charset="0"/>
                <a:cs typeface="Calibri" panose="020F0502020204030204" pitchFamily="34" charset="0"/>
              </a:rPr>
              <a:t>gekozen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tijd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bijvoorbeeld</a:t>
            </a:r>
            <a:r>
              <a:rPr dirty="0">
                <a:solidFill>
                  <a:schemeClr val="tx2">
                    <a:lumMod val="20000"/>
                    <a:lumOff val="80000"/>
                  </a:schemeClr>
                </a:solidFill>
                <a:latin typeface="Calibri" panose="020F0502020204030204" pitchFamily="34" charset="0"/>
                <a:cs typeface="Calibri" panose="020F0502020204030204" pitchFamily="34" charset="0"/>
              </a:rPr>
              <a:t> 3 </a:t>
            </a:r>
            <a:r>
              <a:rPr dirty="0" err="1">
                <a:solidFill>
                  <a:schemeClr val="tx2">
                    <a:lumMod val="20000"/>
                    <a:lumOff val="80000"/>
                  </a:schemeClr>
                </a:solidFill>
                <a:latin typeface="Calibri" panose="020F0502020204030204" pitchFamily="34" charset="0"/>
                <a:cs typeface="Calibri" panose="020F0502020204030204" pitchFamily="34" charset="0"/>
              </a:rPr>
              <a:t>uur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aanbod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komt</a:t>
            </a:r>
            <a:r>
              <a:rPr dirty="0">
                <a:solidFill>
                  <a:schemeClr val="tx2">
                    <a:lumMod val="20000"/>
                    <a:lumOff val="80000"/>
                  </a:schemeClr>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99" name="jouw moedige gesprek (c)"/>
          <p:cNvSpPr txBox="1">
            <a:spLocks noGrp="1"/>
          </p:cNvSpPr>
          <p:nvPr>
            <p:ph type="title"/>
          </p:nvPr>
        </p:nvSpPr>
        <p:spPr>
          <a:xfrm>
            <a:off x="650237" y="390596"/>
            <a:ext cx="11704326" cy="1625602"/>
          </a:xfrm>
          <a:prstGeom prst="rect">
            <a:avLst/>
          </a:prstGeom>
        </p:spPr>
        <p:txBody>
          <a:bodyPr/>
          <a:lstStyle/>
          <a:p>
            <a:pPr>
              <a:defRPr>
                <a:solidFill>
                  <a:srgbClr val="FFFFFF"/>
                </a:solidFill>
              </a:defRPr>
            </a:pPr>
            <a:r>
              <a:rPr dirty="0">
                <a:solidFill>
                  <a:srgbClr val="00B0F0"/>
                </a:solidFill>
                <a:latin typeface="Calibri" panose="020F0502020204030204" pitchFamily="34" charset="0"/>
                <a:cs typeface="Calibri" panose="020F0502020204030204" pitchFamily="34" charset="0"/>
              </a:rPr>
              <a:t>De kunst van het </a:t>
            </a:r>
            <a:r>
              <a:rPr dirty="0" err="1">
                <a:solidFill>
                  <a:srgbClr val="00B0F0"/>
                </a:solidFill>
                <a:latin typeface="Calibri" panose="020F0502020204030204" pitchFamily="34" charset="0"/>
                <a:cs typeface="Calibri" panose="020F0502020204030204" pitchFamily="34" charset="0"/>
              </a:rPr>
              <a:t>vragen</a:t>
            </a:r>
            <a:endParaRPr dirty="0">
              <a:solidFill>
                <a:srgbClr val="00B0F0"/>
              </a:solidFill>
              <a:latin typeface="Calibri" panose="020F0502020204030204" pitchFamily="34" charset="0"/>
              <a:cs typeface="Calibri" panose="020F0502020204030204" pitchFamily="34" charset="0"/>
            </a:endParaRPr>
          </a:p>
        </p:txBody>
      </p:sp>
      <p:sp>
        <p:nvSpPr>
          <p:cNvPr id="200"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lstStyle/>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We </a:t>
            </a:r>
            <a:r>
              <a:rPr dirty="0" err="1">
                <a:solidFill>
                  <a:schemeClr val="tx2">
                    <a:lumMod val="20000"/>
                    <a:lumOff val="80000"/>
                  </a:schemeClr>
                </a:solidFill>
                <a:latin typeface="Calibri" panose="020F0502020204030204" pitchFamily="34" charset="0"/>
                <a:cs typeface="Calibri" panose="020F0502020204030204" pitchFamily="34" charset="0"/>
              </a:rPr>
              <a:t>gebruiken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bevraging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instrument.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zoektocht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hebben</a:t>
            </a:r>
            <a:r>
              <a:rPr dirty="0">
                <a:solidFill>
                  <a:schemeClr val="tx2">
                    <a:lumMod val="20000"/>
                    <a:lumOff val="80000"/>
                  </a:schemeClr>
                </a:solidFill>
                <a:latin typeface="Calibri" panose="020F0502020204030204" pitchFamily="34" charset="0"/>
                <a:cs typeface="Calibri" panose="020F0502020204030204" pitchFamily="34" charset="0"/>
              </a:rPr>
              <a:t> we </a:t>
            </a:r>
            <a:r>
              <a:rPr dirty="0" err="1">
                <a:solidFill>
                  <a:schemeClr val="tx2">
                    <a:lumMod val="20000"/>
                    <a:lumOff val="80000"/>
                  </a:schemeClr>
                </a:solidFill>
                <a:latin typeface="Calibri" panose="020F0502020204030204" pitchFamily="34" charset="0"/>
                <a:cs typeface="Calibri" panose="020F0502020204030204" pitchFamily="34" charset="0"/>
              </a:rPr>
              <a:t>nodig</a:t>
            </a:r>
            <a:r>
              <a:rPr dirty="0">
                <a:solidFill>
                  <a:schemeClr val="tx2">
                    <a:lumMod val="20000"/>
                    <a:lumOff val="80000"/>
                  </a:schemeClr>
                </a:solidFill>
                <a:latin typeface="Calibri" panose="020F0502020204030204" pitchFamily="34" charset="0"/>
                <a:cs typeface="Calibri" panose="020F0502020204030204" pitchFamily="34" charset="0"/>
              </a:rPr>
              <a:t>. Tips, </a:t>
            </a:r>
            <a:r>
              <a:rPr dirty="0" err="1">
                <a:solidFill>
                  <a:schemeClr val="tx2">
                    <a:lumMod val="20000"/>
                    <a:lumOff val="80000"/>
                  </a:schemeClr>
                </a:solidFill>
                <a:latin typeface="Calibri" panose="020F0502020204030204" pitchFamily="34" charset="0"/>
                <a:cs typeface="Calibri" panose="020F0502020204030204" pitchFamily="34" charset="0"/>
              </a:rPr>
              <a:t>adviezen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suggesties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stoppen</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leerproces</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rgbClr val="00B0F0"/>
                </a:solidFill>
                <a:latin typeface="Calibri" panose="020F0502020204030204" pitchFamily="34" charset="0"/>
                <a:cs typeface="Calibri" panose="020F0502020204030204" pitchFamily="34" charset="0"/>
              </a:rPr>
              <a:t>onderscheid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tussen</a:t>
            </a:r>
            <a:r>
              <a:rPr dirty="0">
                <a:solidFill>
                  <a:schemeClr val="tx2">
                    <a:lumMod val="20000"/>
                    <a:lumOff val="80000"/>
                  </a:schemeClr>
                </a:solidFill>
                <a:latin typeface="Calibri" panose="020F0502020204030204" pitchFamily="34" charset="0"/>
                <a:cs typeface="Calibri" panose="020F0502020204030204" pitchFamily="34" charset="0"/>
              </a:rPr>
              <a:t> open, </a:t>
            </a:r>
            <a:r>
              <a:rPr dirty="0" err="1">
                <a:solidFill>
                  <a:schemeClr val="tx2">
                    <a:lumMod val="20000"/>
                    <a:lumOff val="80000"/>
                  </a:schemeClr>
                </a:solidFill>
                <a:latin typeface="Calibri" panose="020F0502020204030204" pitchFamily="34" charset="0"/>
                <a:cs typeface="Calibri" panose="020F0502020204030204" pitchFamily="34" charset="0"/>
              </a:rPr>
              <a:t>suggestieve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gesloten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vragen</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In </a:t>
            </a:r>
            <a:r>
              <a:rPr dirty="0" err="1">
                <a:solidFill>
                  <a:srgbClr val="00B0F0"/>
                </a:solidFill>
                <a:latin typeface="Calibri" panose="020F0502020204030204" pitchFamily="34" charset="0"/>
                <a:cs typeface="Calibri" panose="020F0502020204030204" pitchFamily="34" charset="0"/>
              </a:rPr>
              <a:t>gesloten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vragen</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meerkeuze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vragen</a:t>
            </a:r>
            <a:r>
              <a:rPr dirty="0">
                <a:solidFill>
                  <a:schemeClr val="tx2">
                    <a:lumMod val="20000"/>
                    <a:lumOff val="80000"/>
                  </a:schemeClr>
                </a:solidFill>
                <a:latin typeface="Calibri" panose="020F0502020204030204" pitchFamily="34" charset="0"/>
                <a:cs typeface="Calibri" panose="020F0502020204030204" pitchFamily="34" charset="0"/>
              </a:rPr>
              <a:t> zit de </a:t>
            </a:r>
            <a:r>
              <a:rPr dirty="0" err="1">
                <a:solidFill>
                  <a:schemeClr val="tx2">
                    <a:lumMod val="20000"/>
                    <a:lumOff val="80000"/>
                  </a:schemeClr>
                </a:solidFill>
                <a:latin typeface="Calibri" panose="020F0502020204030204" pitchFamily="34" charset="0"/>
                <a:cs typeface="Calibri" panose="020F0502020204030204" pitchFamily="34" charset="0"/>
              </a:rPr>
              <a:t>mogelijkheid</a:t>
            </a:r>
            <a:r>
              <a:rPr dirty="0">
                <a:solidFill>
                  <a:schemeClr val="tx2">
                    <a:lumMod val="20000"/>
                    <a:lumOff val="80000"/>
                  </a:schemeClr>
                </a:solidFill>
                <a:latin typeface="Calibri" panose="020F0502020204030204" pitchFamily="34" charset="0"/>
                <a:cs typeface="Calibri" panose="020F0502020204030204" pitchFamily="34" charset="0"/>
              </a:rPr>
              <a:t> om direct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kiezen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meerdere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opties</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In </a:t>
            </a:r>
            <a:r>
              <a:rPr dirty="0" err="1">
                <a:solidFill>
                  <a:srgbClr val="00B0F0"/>
                </a:solidFill>
                <a:latin typeface="Calibri" panose="020F0502020204030204" pitchFamily="34" charset="0"/>
                <a:cs typeface="Calibri" panose="020F0502020204030204" pitchFamily="34" charset="0"/>
              </a:rPr>
              <a:t>suggestieve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vragen</a:t>
            </a:r>
            <a:r>
              <a:rPr dirty="0">
                <a:solidFill>
                  <a:schemeClr val="tx2">
                    <a:lumMod val="20000"/>
                    <a:lumOff val="80000"/>
                  </a:schemeClr>
                </a:solidFill>
                <a:latin typeface="Calibri" panose="020F0502020204030204" pitchFamily="34" charset="0"/>
                <a:cs typeface="Calibri" panose="020F0502020204030204" pitchFamily="34" charset="0"/>
              </a:rPr>
              <a:t> zit het </a:t>
            </a:r>
            <a:r>
              <a:rPr dirty="0" err="1">
                <a:solidFill>
                  <a:schemeClr val="tx2">
                    <a:lumMod val="20000"/>
                    <a:lumOff val="80000"/>
                  </a:schemeClr>
                </a:solidFill>
                <a:latin typeface="Calibri" panose="020F0502020204030204" pitchFamily="34" charset="0"/>
                <a:cs typeface="Calibri" panose="020F0502020204030204" pitchFamily="34" charset="0"/>
              </a:rPr>
              <a:t>advies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verpakt</a:t>
            </a:r>
            <a:r>
              <a:rPr dirty="0">
                <a:solidFill>
                  <a:schemeClr val="tx2">
                    <a:lumMod val="20000"/>
                    <a:lumOff val="80000"/>
                  </a:schemeClr>
                </a:solidFill>
                <a:latin typeface="Calibri" panose="020F0502020204030204" pitchFamily="34" charset="0"/>
                <a:cs typeface="Calibri" panose="020F0502020204030204" pitchFamily="34" charset="0"/>
              </a:rPr>
              <a:t>: “Zou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zus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zo </a:t>
            </a:r>
            <a:r>
              <a:rPr dirty="0" err="1">
                <a:solidFill>
                  <a:schemeClr val="tx2">
                    <a:lumMod val="20000"/>
                    <a:lumOff val="80000"/>
                  </a:schemeClr>
                </a:solidFill>
                <a:latin typeface="Calibri" panose="020F0502020204030204" pitchFamily="34" charset="0"/>
                <a:cs typeface="Calibri" panose="020F0502020204030204" pitchFamily="34" charset="0"/>
              </a:rPr>
              <a:t>kunnen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overigens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wel</a:t>
            </a:r>
            <a:r>
              <a:rPr dirty="0">
                <a:solidFill>
                  <a:schemeClr val="tx2">
                    <a:lumMod val="20000"/>
                    <a:lumOff val="80000"/>
                  </a:schemeClr>
                </a:solidFill>
                <a:latin typeface="Calibri" panose="020F0502020204030204" pitchFamily="34" charset="0"/>
                <a:cs typeface="Calibri" panose="020F0502020204030204" pitchFamily="34" charset="0"/>
              </a:rPr>
              <a:t> de start </a:t>
            </a:r>
            <a:r>
              <a:rPr dirty="0" err="1">
                <a:solidFill>
                  <a:schemeClr val="tx2">
                    <a:lumMod val="20000"/>
                    <a:lumOff val="80000"/>
                  </a:schemeClr>
                </a:solidFill>
                <a:latin typeface="Calibri" panose="020F0502020204030204" pitchFamily="34" charset="0"/>
                <a:cs typeface="Calibri" panose="020F0502020204030204" pitchFamily="34" charset="0"/>
              </a:rPr>
              <a:t>zijn</a:t>
            </a:r>
            <a:r>
              <a:rPr dirty="0">
                <a:solidFill>
                  <a:schemeClr val="tx2">
                    <a:lumMod val="20000"/>
                    <a:lumOff val="80000"/>
                  </a:schemeClr>
                </a:solidFill>
                <a:latin typeface="Calibri" panose="020F0502020204030204" pitchFamily="34" charset="0"/>
                <a:cs typeface="Calibri" panose="020F0502020204030204" pitchFamily="34" charset="0"/>
              </a:rPr>
              <a:t> van </a:t>
            </a:r>
            <a:r>
              <a:rPr dirty="0" err="1">
                <a:solidFill>
                  <a:schemeClr val="tx2">
                    <a:lumMod val="20000"/>
                    <a:lumOff val="80000"/>
                  </a:schemeClr>
                </a:solidFill>
                <a:latin typeface="Calibri" panose="020F0502020204030204" pitchFamily="34" charset="0"/>
                <a:cs typeface="Calibri" panose="020F0502020204030204" pitchFamily="34" charset="0"/>
              </a:rPr>
              <a:t>verdere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bevraging</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8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a:solidFill>
                  <a:srgbClr val="00B0F0"/>
                </a:solidFill>
                <a:latin typeface="Calibri" panose="020F0502020204030204" pitchFamily="34" charset="0"/>
                <a:cs typeface="Calibri" panose="020F0502020204030204" pitchFamily="34" charset="0"/>
              </a:rPr>
              <a:t>Open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geven</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mogelijkheid</a:t>
            </a:r>
            <a:r>
              <a:rPr dirty="0">
                <a:solidFill>
                  <a:schemeClr val="tx2">
                    <a:lumMod val="20000"/>
                    <a:lumOff val="80000"/>
                  </a:schemeClr>
                </a:solidFill>
                <a:latin typeface="Calibri" panose="020F0502020204030204" pitchFamily="34" charset="0"/>
                <a:cs typeface="Calibri" panose="020F0502020204030204" pitchFamily="34" charset="0"/>
              </a:rPr>
              <a:t> tot </a:t>
            </a:r>
            <a:r>
              <a:rPr dirty="0" err="1">
                <a:solidFill>
                  <a:schemeClr val="tx2">
                    <a:lumMod val="20000"/>
                    <a:lumOff val="80000"/>
                  </a:schemeClr>
                </a:solidFill>
                <a:latin typeface="Calibri" panose="020F0502020204030204" pitchFamily="34" charset="0"/>
                <a:cs typeface="Calibri" panose="020F0502020204030204" pitchFamily="34" charset="0"/>
              </a:rPr>
              <a:t>verkenning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onderzoek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volgende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pagina</a:t>
            </a:r>
            <a:r>
              <a:rPr dirty="0">
                <a:solidFill>
                  <a:schemeClr val="tx2">
                    <a:lumMod val="20000"/>
                    <a:lumOff val="80000"/>
                  </a:schemeClr>
                </a:solidFill>
                <a:latin typeface="Calibri" panose="020F0502020204030204" pitchFamily="34" charset="0"/>
                <a:cs typeface="Calibri" panose="020F0502020204030204" pitchFamily="34" charset="0"/>
              </a:rPr>
              <a:t>)</a:t>
            </a:r>
            <a:r>
              <a:rPr lang="nl-NL" dirty="0">
                <a:solidFill>
                  <a:schemeClr val="tx2">
                    <a:lumMod val="20000"/>
                    <a:lumOff val="80000"/>
                  </a:schemeClr>
                </a:solidFill>
                <a:latin typeface="Calibri" panose="020F0502020204030204" pitchFamily="34" charset="0"/>
                <a:cs typeface="Calibri" panose="020F0502020204030204" pitchFamily="34" charset="0"/>
              </a:rPr>
              <a:t>.</a:t>
            </a:r>
            <a:endParaRPr dirty="0">
              <a:solidFill>
                <a:schemeClr val="tx2">
                  <a:lumMod val="20000"/>
                  <a:lumOff val="80000"/>
                </a:schemeClr>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02"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Vragen</a:t>
            </a:r>
            <a:endParaRPr dirty="0">
              <a:solidFill>
                <a:srgbClr val="00B0F0"/>
              </a:solidFill>
              <a:latin typeface="Calibri" panose="020F0502020204030204" pitchFamily="34" charset="0"/>
              <a:cs typeface="Calibri" panose="020F0502020204030204" pitchFamily="34" charset="0"/>
            </a:endParaRPr>
          </a:p>
        </p:txBody>
      </p:sp>
      <p:sp>
        <p:nvSpPr>
          <p:cNvPr id="203" name="doorloop het volgende en schrijf de tekst van het gesprek uit:…"/>
          <p:cNvSpPr txBox="1">
            <a:spLocks noGrp="1"/>
          </p:cNvSpPr>
          <p:nvPr>
            <p:ph type="body" idx="1"/>
          </p:nvPr>
        </p:nvSpPr>
        <p:spPr>
          <a:xfrm>
            <a:off x="1245585" y="2161538"/>
            <a:ext cx="7486935" cy="7406737"/>
          </a:xfrm>
          <a:prstGeom prst="rect">
            <a:avLst/>
          </a:prstGeom>
        </p:spPr>
        <p:txBody>
          <a:bodyPr numCol="2" spcCol="525681" anchor="ctr">
            <a:normAutofit/>
          </a:bodyPr>
          <a:lstStyle/>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HOE?  </a:t>
            </a:r>
            <a:r>
              <a:rPr lang="nl-NL" dirty="0">
                <a:solidFill>
                  <a:schemeClr val="tx2">
                    <a:lumMod val="20000"/>
                    <a:lumOff val="80000"/>
                  </a:schemeClr>
                </a:solidFill>
                <a:latin typeface="Calibri" panose="020F0502020204030204" pitchFamily="34" charset="0"/>
                <a:cs typeface="Calibri" panose="020F0502020204030204" pitchFamily="34" charset="0"/>
              </a:rPr>
              <a:t>	</a:t>
            </a:r>
            <a:r>
              <a:rPr dirty="0">
                <a:solidFill>
                  <a:schemeClr val="tx2">
                    <a:lumMod val="20000"/>
                    <a:lumOff val="80000"/>
                  </a:schemeClr>
                </a:solidFill>
                <a:latin typeface="Calibri" panose="020F0502020204030204" pitchFamily="34" charset="0"/>
                <a:cs typeface="Calibri" panose="020F0502020204030204" pitchFamily="34" charset="0"/>
              </a:rPr>
              <a:t>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WAT is….?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WAAROM</a:t>
            </a:r>
            <a:endParaRPr dirty="0">
              <a:solidFill>
                <a:schemeClr val="tx2">
                  <a:lumMod val="20000"/>
                  <a:lumOff val="80000"/>
                </a:schemeClr>
              </a:solidFill>
              <a:latin typeface="Calibri" panose="020F0502020204030204" pitchFamily="34" charset="0"/>
              <a:cs typeface="Calibri" panose="020F0502020204030204" pitchFamily="34" charset="0"/>
            </a:endParaRP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WAARTOE/ HOEZO </a:t>
            </a: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WAARTOE?     		</a:t>
            </a: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WAARDE?       		</a:t>
            </a: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WIE?                 		</a:t>
            </a: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WAT ZIE JE ?  		</a:t>
            </a:r>
          </a:p>
          <a:p>
            <a:pPr marL="0" lvl="2" indent="1024127"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WAT DENK JE?  	</a:t>
            </a:r>
          </a:p>
          <a:p>
            <a:pPr marL="0" lvl="2" indent="996695"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WAT VOEL JE?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lvl="2" indent="996695" algn="just" defTabSz="411479">
              <a:spcBef>
                <a:spcPts val="0"/>
              </a:spcBef>
              <a:buSzTx/>
              <a:buNone/>
              <a:defRPr sz="225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HOE VOELT JE LIJF?</a:t>
            </a:r>
            <a:r>
              <a:rPr dirty="0">
                <a:solidFill>
                  <a:schemeClr val="tx2">
                    <a:lumMod val="20000"/>
                    <a:lumOff val="80000"/>
                  </a:schemeClr>
                </a:solidFill>
                <a:latin typeface="Calibri" panose="020F0502020204030204" pitchFamily="34" charset="0"/>
                <a:cs typeface="Calibri" panose="020F0502020204030204" pitchFamily="34" charset="0"/>
              </a:rPr>
              <a:t>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algn="just" defTabSz="411479">
              <a:spcBef>
                <a:spcPts val="0"/>
              </a:spcBef>
              <a:buSzTx/>
              <a:buNone/>
              <a:defRPr sz="207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CF52B585-6C25-C146-B810-BF614C77068A}"/>
              </a:ext>
            </a:extLst>
          </p:cNvPr>
          <p:cNvSpPr txBox="1"/>
          <p:nvPr/>
        </p:nvSpPr>
        <p:spPr>
          <a:xfrm>
            <a:off x="4806172" y="3742822"/>
            <a:ext cx="8198628" cy="3911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gedrag, proces, methode, vorm</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inhoud en context</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redenering en verklaring</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drijfveren, waarden, missie, visie, intenties, impact</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toekomst en impact</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relevantie, urgentie en belangen</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betrokkenen, wie de persoon is</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feitelijkheden, visie, nu en straks, droombeeld en angstbeeld</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gedachten, vragen, ideeën</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emoties en gevoelens</a:t>
            </a:r>
          </a:p>
          <a:p>
            <a:pPr algn="just" defTabSz="411479">
              <a:defRPr sz="2070">
                <a:solidFill>
                  <a:srgbClr val="271807"/>
                </a:solidFill>
                <a:uFill>
                  <a:solidFill>
                    <a:srgbClr val="000000"/>
                  </a:solidFill>
                </a:uFill>
                <a:latin typeface="Garamond"/>
                <a:ea typeface="Garamond"/>
                <a:cs typeface="Garamond"/>
                <a:sym typeface="Garamond"/>
              </a:defRPr>
            </a:pPr>
            <a:r>
              <a:rPr lang="nl-NL" sz="2250" dirty="0">
                <a:solidFill>
                  <a:schemeClr val="tx2">
                    <a:lumMod val="20000"/>
                    <a:lumOff val="80000"/>
                  </a:schemeClr>
                </a:solidFill>
                <a:latin typeface="Calibri" panose="020F0502020204030204" pitchFamily="34" charset="0"/>
                <a:cs typeface="Calibri" panose="020F0502020204030204" pitchFamily="34" charset="0"/>
              </a:rPr>
              <a:t>lichamelijke prikkelingen en sensaties</a:t>
            </a:r>
          </a:p>
        </p:txBody>
      </p:sp>
      <p:sp>
        <p:nvSpPr>
          <p:cNvPr id="3" name="Tekstvak 2">
            <a:extLst>
              <a:ext uri="{FF2B5EF4-FFF2-40B4-BE49-F238E27FC236}">
                <a16:creationId xmlns:a16="http://schemas.microsoft.com/office/drawing/2014/main" id="{B0AED527-B0C7-EB40-9A13-C08DB8EE54F9}"/>
              </a:ext>
            </a:extLst>
          </p:cNvPr>
          <p:cNvSpPr txBox="1"/>
          <p:nvPr/>
        </p:nvSpPr>
        <p:spPr>
          <a:xfrm>
            <a:off x="1154146" y="1980629"/>
            <a:ext cx="11200418" cy="14321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457200">
              <a:lnSpc>
                <a:spcPct val="80000"/>
              </a:lnSpc>
              <a:defRPr sz="27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algn="l" defTabSz="457200">
              <a:lnSpc>
                <a:spcPct val="80000"/>
              </a:lnSpc>
              <a:defRPr sz="27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Iedere vraag heeft een </a:t>
            </a:r>
            <a:r>
              <a:rPr lang="nl-NL" dirty="0">
                <a:solidFill>
                  <a:srgbClr val="00B0F0"/>
                </a:solidFill>
                <a:latin typeface="Calibri" panose="020F0502020204030204" pitchFamily="34" charset="0"/>
                <a:cs typeface="Calibri" panose="020F0502020204030204" pitchFamily="34" charset="0"/>
              </a:rPr>
              <a:t>functie</a:t>
            </a:r>
            <a:r>
              <a:rPr lang="nl-NL" dirty="0">
                <a:solidFill>
                  <a:schemeClr val="tx2">
                    <a:lumMod val="20000"/>
                    <a:lumOff val="80000"/>
                  </a:schemeClr>
                </a:solidFill>
                <a:latin typeface="Calibri" panose="020F0502020204030204" pitchFamily="34" charset="0"/>
                <a:cs typeface="Calibri" panose="020F0502020204030204" pitchFamily="34" charset="0"/>
              </a:rPr>
              <a:t> en een </a:t>
            </a:r>
            <a:r>
              <a:rPr lang="nl-NL" dirty="0">
                <a:solidFill>
                  <a:srgbClr val="00B0F0"/>
                </a:solidFill>
                <a:latin typeface="Calibri" panose="020F0502020204030204" pitchFamily="34" charset="0"/>
                <a:cs typeface="Calibri" panose="020F0502020204030204" pitchFamily="34" charset="0"/>
              </a:rPr>
              <a:t>reikwijdte</a:t>
            </a:r>
            <a:r>
              <a:rPr lang="nl-NL" dirty="0">
                <a:solidFill>
                  <a:schemeClr val="tx2">
                    <a:lumMod val="20000"/>
                    <a:lumOff val="80000"/>
                  </a:schemeClr>
                </a:solidFill>
                <a:latin typeface="Calibri" panose="020F0502020204030204" pitchFamily="34" charset="0"/>
                <a:cs typeface="Calibri" panose="020F0502020204030204" pitchFamily="34" charset="0"/>
              </a:rPr>
              <a:t>. Uiteindelijke gaat het erom dat de casus-inbrenger op andere gedachten en met andere inzichten komt. Onderzoek dus welke vragen welk effect hebben.</a:t>
            </a:r>
            <a:endParaRPr kumimoji="0" lang="nl-NL"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05"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Durf</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te</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vragen</a:t>
            </a:r>
            <a:endParaRPr dirty="0">
              <a:solidFill>
                <a:srgbClr val="00B0F0"/>
              </a:solidFill>
              <a:latin typeface="Calibri" panose="020F0502020204030204" pitchFamily="34" charset="0"/>
              <a:cs typeface="Calibri" panose="020F0502020204030204" pitchFamily="34" charset="0"/>
            </a:endParaRPr>
          </a:p>
        </p:txBody>
      </p:sp>
      <p:sp>
        <p:nvSpPr>
          <p:cNvPr id="206"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lstStyle/>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Durf</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ook </a:t>
            </a:r>
            <a:r>
              <a:rPr dirty="0" err="1">
                <a:solidFill>
                  <a:schemeClr val="tx2">
                    <a:lumMod val="20000"/>
                    <a:lumOff val="80000"/>
                  </a:schemeClr>
                </a:solidFill>
                <a:latin typeface="Calibri" panose="020F0502020204030204" pitchFamily="34" charset="0"/>
                <a:cs typeface="Calibri" panose="020F0502020204030204" pitchFamily="34" charset="0"/>
              </a:rPr>
              <a:t>nieuwsgierige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prikkelende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uitdagende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stellen</a:t>
            </a:r>
            <a:r>
              <a:rPr lang="nl-NL" dirty="0">
                <a:solidFill>
                  <a:schemeClr val="tx2">
                    <a:lumMod val="20000"/>
                    <a:lumOff val="80000"/>
                  </a:schemeClr>
                </a:solidFill>
                <a:latin typeface="Calibri" panose="020F0502020204030204" pitchFamily="34" charset="0"/>
                <a:cs typeface="Calibri" panose="020F0502020204030204" pitchFamily="34" charset="0"/>
              </a:rPr>
              <a:t>.Als de sfeer veilig genoeg is mag je het als vragen ook af en toe ongemakkelijk ervaren om vragen te stellen als</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hoe </a:t>
            </a:r>
            <a:r>
              <a:rPr dirty="0" err="1">
                <a:solidFill>
                  <a:schemeClr val="tx2">
                    <a:lumMod val="20000"/>
                    <a:lumOff val="80000"/>
                  </a:schemeClr>
                </a:solidFill>
                <a:latin typeface="Calibri" panose="020F0502020204030204" pitchFamily="34" charset="0"/>
                <a:cs typeface="Calibri" panose="020F0502020204030204" pitchFamily="34" charset="0"/>
              </a:rPr>
              <a:t>lang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wil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hiermee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doorgaan</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deze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situatie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niet</a:t>
            </a:r>
            <a:r>
              <a:rPr dirty="0">
                <a:solidFill>
                  <a:schemeClr val="tx2">
                    <a:lumMod val="20000"/>
                    <a:lumOff val="80000"/>
                  </a:schemeClr>
                </a:solidFill>
                <a:latin typeface="Calibri" panose="020F0502020204030204" pitchFamily="34" charset="0"/>
                <a:cs typeface="Calibri" panose="020F0502020204030204" pitchFamily="34" charset="0"/>
              </a:rPr>
              <a:t> had, hoe </a:t>
            </a:r>
            <a:r>
              <a:rPr dirty="0" err="1">
                <a:solidFill>
                  <a:schemeClr val="tx2">
                    <a:lumMod val="20000"/>
                    <a:lumOff val="80000"/>
                  </a:schemeClr>
                </a:solidFill>
                <a:latin typeface="Calibri" panose="020F0502020204030204" pitchFamily="34" charset="0"/>
                <a:cs typeface="Calibri" panose="020F0502020204030204" pitchFamily="34" charset="0"/>
              </a:rPr>
              <a:t>zou</a:t>
            </a:r>
            <a:r>
              <a:rPr dirty="0">
                <a:solidFill>
                  <a:schemeClr val="tx2">
                    <a:lumMod val="20000"/>
                    <a:lumOff val="80000"/>
                  </a:schemeClr>
                </a:solidFill>
                <a:latin typeface="Calibri" panose="020F0502020204030204" pitchFamily="34" charset="0"/>
                <a:cs typeface="Calibri" panose="020F0502020204030204" pitchFamily="34" charset="0"/>
              </a:rPr>
              <a:t> het met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zijn</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hier</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nog meer </a:t>
            </a:r>
            <a:r>
              <a:rPr dirty="0">
                <a:solidFill>
                  <a:schemeClr val="tx2">
                    <a:lumMod val="20000"/>
                    <a:lumOff val="80000"/>
                  </a:schemeClr>
                </a:solidFill>
                <a:latin typeface="Calibri" panose="020F0502020204030204" pitchFamily="34" charset="0"/>
                <a:cs typeface="Calibri" panose="020F0502020204030204" pitchFamily="34" charset="0"/>
              </a:rPr>
              <a:t>van?</a:t>
            </a: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wat is </a:t>
            </a:r>
            <a:r>
              <a:rPr dirty="0" err="1">
                <a:solidFill>
                  <a:schemeClr val="tx2">
                    <a:lumMod val="20000"/>
                    <a:lumOff val="80000"/>
                  </a:schemeClr>
                </a:solidFill>
                <a:latin typeface="Calibri" panose="020F0502020204030204" pitchFamily="34" charset="0"/>
                <a:cs typeface="Calibri" panose="020F0502020204030204" pitchFamily="34" charset="0"/>
              </a:rPr>
              <a:t>hier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nou</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eigenlijk</a:t>
            </a:r>
            <a:r>
              <a:rPr dirty="0">
                <a:solidFill>
                  <a:schemeClr val="tx2">
                    <a:lumMod val="20000"/>
                    <a:lumOff val="80000"/>
                  </a:schemeClr>
                </a:solidFill>
                <a:latin typeface="Calibri" panose="020F0502020204030204" pitchFamily="34" charset="0"/>
                <a:cs typeface="Calibri" panose="020F0502020204030204" pitchFamily="34" charset="0"/>
              </a:rPr>
              <a:t> erg </a:t>
            </a:r>
            <a:r>
              <a:rPr dirty="0" err="1">
                <a:solidFill>
                  <a:schemeClr val="tx2">
                    <a:lumMod val="20000"/>
                    <a:lumOff val="80000"/>
                  </a:schemeClr>
                </a:solidFill>
                <a:latin typeface="Calibri" panose="020F0502020204030204" pitchFamily="34" charset="0"/>
                <a:cs typeface="Calibri" panose="020F0502020204030204" pitchFamily="34" charset="0"/>
              </a:rPr>
              <a:t>aan</a:t>
            </a:r>
            <a:r>
              <a:rPr dirty="0">
                <a:solidFill>
                  <a:schemeClr val="tx2">
                    <a:lumMod val="20000"/>
                    <a:lumOff val="80000"/>
                  </a:schemeClr>
                </a:solidFill>
                <a:latin typeface="Calibri" panose="020F0502020204030204" pitchFamily="34" charset="0"/>
                <a:cs typeface="Calibri" panose="020F0502020204030204" pitchFamily="34" charset="0"/>
              </a:rPr>
              <a:t>?</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 wat heb je al geprobeerd en wat ging er mis?</a:t>
            </a: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we nu </a:t>
            </a:r>
            <a:r>
              <a:rPr dirty="0" err="1">
                <a:solidFill>
                  <a:schemeClr val="tx2">
                    <a:lumMod val="20000"/>
                    <a:lumOff val="80000"/>
                  </a:schemeClr>
                </a:solidFill>
                <a:latin typeface="Calibri" panose="020F0502020204030204" pitchFamily="34" charset="0"/>
                <a:cs typeface="Calibri" panose="020F0502020204030204" pitchFamily="34" charset="0"/>
              </a:rPr>
              <a:t>stoppen</a:t>
            </a:r>
            <a:r>
              <a:rPr dirty="0">
                <a:solidFill>
                  <a:schemeClr val="tx2">
                    <a:lumMod val="20000"/>
                    <a:lumOff val="80000"/>
                  </a:schemeClr>
                </a:solidFill>
                <a:latin typeface="Calibri" panose="020F0502020204030204" pitchFamily="34" charset="0"/>
                <a:cs typeface="Calibri" panose="020F0502020204030204" pitchFamily="34" charset="0"/>
              </a:rPr>
              <a:t>, wat is  </a:t>
            </a:r>
            <a:r>
              <a:rPr dirty="0" err="1">
                <a:solidFill>
                  <a:schemeClr val="tx2">
                    <a:lumMod val="20000"/>
                    <a:lumOff val="80000"/>
                  </a:schemeClr>
                </a:solidFill>
                <a:latin typeface="Calibri" panose="020F0502020204030204" pitchFamily="34" charset="0"/>
                <a:cs typeface="Calibri" panose="020F0502020204030204" pitchFamily="34" charset="0"/>
              </a:rPr>
              <a:t>dan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reactie</a:t>
            </a:r>
            <a:r>
              <a:rPr dirty="0">
                <a:solidFill>
                  <a:schemeClr val="tx2">
                    <a:lumMod val="20000"/>
                    <a:lumOff val="80000"/>
                  </a:schemeClr>
                </a:solidFill>
                <a:latin typeface="Calibri" panose="020F0502020204030204" pitchFamily="34" charset="0"/>
                <a:cs typeface="Calibri" panose="020F0502020204030204" pitchFamily="34" charset="0"/>
              </a:rPr>
              <a:t>?</a:t>
            </a:r>
          </a:p>
          <a:p>
            <a:pPr defTabSz="457200">
              <a:spcBef>
                <a:spcPts val="0"/>
              </a:spcBef>
              <a:buFontTx/>
              <a:buChar char="-"/>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bevrager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antwoord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krijgt</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zeg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a:t>
            </a:r>
          </a:p>
        </p:txBody>
      </p:sp>
      <p:pic>
        <p:nvPicPr>
          <p:cNvPr id="209" name="Afbeelding 5" descr="Afbeelding 5"/>
          <p:cNvPicPr>
            <a:picLocks noChangeAspect="1"/>
          </p:cNvPicPr>
          <p:nvPr/>
        </p:nvPicPr>
        <p:blipFill>
          <a:blip r:embed="rId2">
            <a:extLst/>
          </a:blip>
          <a:stretch>
            <a:fillRect/>
          </a:stretch>
        </p:blipFill>
        <p:spPr>
          <a:xfrm>
            <a:off x="10604502" y="4430097"/>
            <a:ext cx="1750061" cy="233341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11" name="jouw moedige gesprek (c)"/>
          <p:cNvSpPr txBox="1">
            <a:spLocks noGrp="1"/>
          </p:cNvSpPr>
          <p:nvPr>
            <p:ph type="title"/>
          </p:nvPr>
        </p:nvSpPr>
        <p:spPr>
          <a:xfrm>
            <a:off x="650237" y="390596"/>
            <a:ext cx="11704326" cy="1625602"/>
          </a:xfrm>
          <a:prstGeom prst="rect">
            <a:avLst/>
          </a:prstGeom>
        </p:spPr>
        <p:txBody>
          <a:bodyPr/>
          <a:lstStyle/>
          <a:p>
            <a:pPr>
              <a:defRPr>
                <a:solidFill>
                  <a:srgbClr val="FFFFFF"/>
                </a:solidFill>
              </a:defRPr>
            </a:pPr>
            <a:r>
              <a:rPr dirty="0">
                <a:solidFill>
                  <a:srgbClr val="00B0F0"/>
                </a:solidFill>
                <a:latin typeface="Calibri" panose="020F0502020204030204" pitchFamily="34" charset="0"/>
                <a:cs typeface="Calibri" panose="020F0502020204030204" pitchFamily="34" charset="0"/>
              </a:rPr>
              <a:t>De </a:t>
            </a:r>
            <a:r>
              <a:rPr dirty="0" err="1">
                <a:solidFill>
                  <a:srgbClr val="00B0F0"/>
                </a:solidFill>
                <a:latin typeface="Calibri" panose="020F0502020204030204" pitchFamily="34" charset="0"/>
                <a:cs typeface="Calibri" panose="020F0502020204030204" pitchFamily="34" charset="0"/>
              </a:rPr>
              <a:t>Cyclus</a:t>
            </a:r>
            <a:r>
              <a:rPr dirty="0">
                <a:solidFill>
                  <a:srgbClr val="00B0F0"/>
                </a:solidFill>
                <a:latin typeface="Calibri" panose="020F0502020204030204" pitchFamily="34" charset="0"/>
                <a:cs typeface="Calibri" panose="020F0502020204030204" pitchFamily="34" charset="0"/>
              </a:rPr>
              <a:t> (1)</a:t>
            </a:r>
          </a:p>
        </p:txBody>
      </p:sp>
      <p:sp>
        <p:nvSpPr>
          <p:cNvPr id="212"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a:bodyPr>
          <a:lstStyle/>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De volgende stappen kunnen genomen worden </a:t>
            </a:r>
            <a:r>
              <a:rPr dirty="0">
                <a:solidFill>
                  <a:schemeClr val="tx2">
                    <a:lumMod val="20000"/>
                    <a:lumOff val="80000"/>
                  </a:schemeClr>
                </a:solidFill>
                <a:latin typeface="Calibri" panose="020F0502020204030204" pitchFamily="34" charset="0"/>
                <a:cs typeface="Calibri" panose="020F0502020204030204" pitchFamily="34" charset="0"/>
              </a:rPr>
              <a:t>(met </a:t>
            </a:r>
            <a:r>
              <a:rPr lang="nl-NL" dirty="0">
                <a:solidFill>
                  <a:schemeClr val="tx2">
                    <a:lumMod val="20000"/>
                    <a:lumOff val="80000"/>
                  </a:schemeClr>
                </a:solidFill>
                <a:latin typeface="Calibri" panose="020F0502020204030204" pitchFamily="34" charset="0"/>
                <a:cs typeface="Calibri" panose="020F0502020204030204" pitchFamily="34" charset="0"/>
              </a:rPr>
              <a:t>indicatie van de tijd)</a:t>
            </a: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1. </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verwelkomt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deelnemers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zet</a:t>
            </a:r>
            <a:r>
              <a:rPr dirty="0">
                <a:solidFill>
                  <a:schemeClr val="tx2">
                    <a:lumMod val="20000"/>
                    <a:lumOff val="80000"/>
                  </a:schemeClr>
                </a:solidFill>
                <a:latin typeface="Calibri" panose="020F0502020204030204" pitchFamily="34" charset="0"/>
                <a:cs typeface="Calibri" panose="020F0502020204030204" pitchFamily="34" charset="0"/>
              </a:rPr>
              <a:t> de context, </a:t>
            </a:r>
            <a:r>
              <a:rPr dirty="0" err="1">
                <a:solidFill>
                  <a:schemeClr val="tx2">
                    <a:lumMod val="20000"/>
                    <a:lumOff val="80000"/>
                  </a:schemeClr>
                </a:solidFill>
                <a:latin typeface="Calibri" panose="020F0502020204030204" pitchFamily="34" charset="0"/>
                <a:cs typeface="Calibri" panose="020F0502020204030204" pitchFamily="34" charset="0"/>
              </a:rPr>
              <a:t>benoemt</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doel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licht</a:t>
            </a:r>
            <a:r>
              <a:rPr dirty="0">
                <a:solidFill>
                  <a:schemeClr val="tx2">
                    <a:lumMod val="20000"/>
                    <a:lumOff val="80000"/>
                  </a:schemeClr>
                </a:solidFill>
                <a:latin typeface="Calibri" panose="020F0502020204030204" pitchFamily="34" charset="0"/>
                <a:cs typeface="Calibri" panose="020F0502020204030204" pitchFamily="34" charset="0"/>
              </a:rPr>
              <a:t> de regels toe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maakt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werkafspraken</a:t>
            </a:r>
            <a:r>
              <a:rPr dirty="0">
                <a:solidFill>
                  <a:schemeClr val="tx2">
                    <a:lumMod val="20000"/>
                    <a:lumOff val="80000"/>
                  </a:schemeClr>
                </a:solidFill>
                <a:latin typeface="Calibri" panose="020F0502020204030204" pitchFamily="34" charset="0"/>
                <a:cs typeface="Calibri" panose="020F0502020204030204" pitchFamily="34" charset="0"/>
              </a:rPr>
              <a:t> met de </a:t>
            </a:r>
            <a:r>
              <a:rPr dirty="0" err="1">
                <a:solidFill>
                  <a:schemeClr val="tx2">
                    <a:lumMod val="20000"/>
                    <a:lumOff val="80000"/>
                  </a:schemeClr>
                </a:solidFill>
                <a:latin typeface="Calibri" panose="020F0502020204030204" pitchFamily="34" charset="0"/>
                <a:cs typeface="Calibri" panose="020F0502020204030204" pitchFamily="34" charset="0"/>
              </a:rPr>
              <a:t>deelnemers</a:t>
            </a:r>
            <a:r>
              <a:rPr dirty="0">
                <a:solidFill>
                  <a:schemeClr val="tx2">
                    <a:lumMod val="20000"/>
                    <a:lumOff val="80000"/>
                  </a:schemeClr>
                </a:solidFill>
                <a:latin typeface="Calibri" panose="020F0502020204030204" pitchFamily="34" charset="0"/>
                <a:cs typeface="Calibri" panose="020F0502020204030204" pitchFamily="34" charset="0"/>
              </a:rPr>
              <a:t>. (5 </a:t>
            </a:r>
            <a:r>
              <a:rPr dirty="0" err="1">
                <a:solidFill>
                  <a:schemeClr val="tx2">
                    <a:lumMod val="20000"/>
                    <a:lumOff val="80000"/>
                  </a:schemeClr>
                </a:solidFill>
                <a:latin typeface="Calibri" panose="020F0502020204030204" pitchFamily="34" charset="0"/>
                <a:cs typeface="Calibri" panose="020F0502020204030204" pitchFamily="34" charset="0"/>
              </a:rPr>
              <a:t>minuten</a:t>
            </a:r>
            <a:r>
              <a:rPr dirty="0">
                <a:solidFill>
                  <a:schemeClr val="tx2">
                    <a:lumMod val="20000"/>
                    <a:lumOff val="80000"/>
                  </a:schemeClr>
                </a:solidFill>
                <a:latin typeface="Calibri" panose="020F0502020204030204" pitchFamily="34" charset="0"/>
                <a:cs typeface="Calibri" panose="020F0502020204030204" pitchFamily="34" charset="0"/>
              </a:rPr>
              <a:t>)</a:t>
            </a:r>
            <a:br>
              <a:rPr dirty="0">
                <a:solidFill>
                  <a:schemeClr val="tx2">
                    <a:lumMod val="20000"/>
                    <a:lumOff val="80000"/>
                  </a:schemeClr>
                </a:solidFill>
                <a:latin typeface="Calibri" panose="020F0502020204030204" pitchFamily="34" charset="0"/>
                <a:cs typeface="Calibri" panose="020F0502020204030204" pitchFamily="34" charset="0"/>
              </a:rPr>
            </a:b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2.</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a:solidFill>
                  <a:srgbClr val="00B0F0"/>
                </a:solidFill>
                <a:latin typeface="Calibri" panose="020F0502020204030204" pitchFamily="34" charset="0"/>
                <a:cs typeface="Calibri" panose="020F0502020204030204" pitchFamily="34" charset="0"/>
              </a:rPr>
              <a:t>casus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leervraag</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schrijven</a:t>
            </a:r>
            <a:r>
              <a:rPr dirty="0">
                <a:solidFill>
                  <a:schemeClr val="tx2">
                    <a:lumMod val="20000"/>
                    <a:lumOff val="80000"/>
                  </a:schemeClr>
                </a:solidFill>
                <a:latin typeface="Calibri" panose="020F0502020204030204" pitchFamily="34" charset="0"/>
                <a:cs typeface="Calibri" panose="020F0502020204030204" pitchFamily="34" charset="0"/>
              </a:rPr>
              <a:t>.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3.</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om de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nog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eens</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lezen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vraagt</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de anderen </a:t>
            </a:r>
            <a:r>
              <a:rPr dirty="0">
                <a:solidFill>
                  <a:schemeClr val="tx2">
                    <a:lumMod val="20000"/>
                    <a:lumOff val="80000"/>
                  </a:schemeClr>
                </a:solidFill>
                <a:latin typeface="Calibri" panose="020F0502020204030204" pitchFamily="34" charset="0"/>
                <a:cs typeface="Calibri" panose="020F0502020204030204" pitchFamily="34" charset="0"/>
              </a:rPr>
              <a:t>of </a:t>
            </a:r>
            <a:r>
              <a:rPr dirty="0" err="1">
                <a:solidFill>
                  <a:schemeClr val="tx2">
                    <a:lumMod val="20000"/>
                    <a:lumOff val="80000"/>
                  </a:schemeClr>
                </a:solidFill>
                <a:latin typeface="Calibri" panose="020F0502020204030204" pitchFamily="34" charset="0"/>
                <a:cs typeface="Calibri" panose="020F0502020204030204" pitchFamily="34" charset="0"/>
              </a:rPr>
              <a:t>zij</a:t>
            </a:r>
            <a:r>
              <a:rPr lang="nl-NL" dirty="0">
                <a:solidFill>
                  <a:schemeClr val="tx2">
                    <a:lumMod val="20000"/>
                    <a:lumOff val="80000"/>
                  </a:schemeClr>
                </a:solidFill>
                <a:latin typeface="Calibri" panose="020F0502020204030204" pitchFamily="34" charset="0"/>
                <a:cs typeface="Calibri" panose="020F0502020204030204" pitchFamily="34" charset="0"/>
              </a:rPr>
              <a:t> </a:t>
            </a: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herkennen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ter </a:t>
            </a:r>
            <a:r>
              <a:rPr dirty="0" err="1">
                <a:solidFill>
                  <a:schemeClr val="tx2">
                    <a:lumMod val="20000"/>
                    <a:lumOff val="80000"/>
                  </a:schemeClr>
                </a:solidFill>
                <a:latin typeface="Calibri" panose="020F0502020204030204" pitchFamily="34" charset="0"/>
                <a:cs typeface="Calibri" panose="020F0502020204030204" pitchFamily="34" charset="0"/>
              </a:rPr>
              <a:t>onderlinge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verbinding</a:t>
            </a:r>
            <a:r>
              <a:rPr dirty="0">
                <a:solidFill>
                  <a:schemeClr val="tx2">
                    <a:lumMod val="20000"/>
                    <a:lumOff val="80000"/>
                  </a:schemeClr>
                </a:solidFill>
                <a:latin typeface="Calibri" panose="020F0502020204030204" pitchFamily="34" charset="0"/>
                <a:cs typeface="Calibri" panose="020F0502020204030204" pitchFamily="34" charset="0"/>
              </a:rPr>
              <a:t>. </a:t>
            </a: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2627">
              <a:lnSpc>
                <a:spcPct val="80000"/>
              </a:lnSpc>
              <a:spcBef>
                <a:spcPts val="0"/>
              </a:spcBef>
              <a:buSzTx/>
              <a:buNone/>
              <a:defRPr sz="2673">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4.</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nodigt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één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voor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één</a:t>
            </a:r>
            <a:r>
              <a:rPr dirty="0">
                <a:solidFill>
                  <a:schemeClr val="tx2">
                    <a:lumMod val="20000"/>
                    <a:lumOff val="80000"/>
                  </a:schemeClr>
                </a:solidFill>
                <a:latin typeface="Calibri" panose="020F0502020204030204" pitchFamily="34" charset="0"/>
                <a:cs typeface="Calibri" panose="020F0502020204030204" pitchFamily="34" charset="0"/>
              </a:rPr>
              <a:t> op de </a:t>
            </a:r>
            <a:r>
              <a:rPr dirty="0" err="1">
                <a:solidFill>
                  <a:schemeClr val="tx2">
                    <a:lumMod val="20000"/>
                    <a:lumOff val="80000"/>
                  </a:schemeClr>
                </a:solidFill>
                <a:latin typeface="Calibri" panose="020F0502020204030204" pitchFamily="34" charset="0"/>
                <a:cs typeface="Calibri" panose="020F0502020204030204" pitchFamily="34" charset="0"/>
              </a:rPr>
              <a:t>centrale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stoel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plaats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nemen</a:t>
            </a:r>
            <a:r>
              <a:rPr lang="nl-NL" dirty="0">
                <a:solidFill>
                  <a:schemeClr val="tx2">
                    <a:lumMod val="20000"/>
                    <a:lumOff val="80000"/>
                  </a:schemeClr>
                </a:solidFill>
                <a:latin typeface="Calibri" panose="020F0502020204030204" pitchFamily="34" charset="0"/>
                <a:cs typeface="Calibri" panose="020F0502020204030204" pitchFamily="34" charset="0"/>
              </a:rPr>
              <a:t>.</a:t>
            </a:r>
            <a:endParaRPr dirty="0">
              <a:solidFill>
                <a:schemeClr val="tx2">
                  <a:lumMod val="20000"/>
                  <a:lumOff val="80000"/>
                </a:schemeClr>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14"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a:solidFill>
                  <a:srgbClr val="00B0F0"/>
                </a:solidFill>
                <a:latin typeface="Calibri" panose="020F0502020204030204" pitchFamily="34" charset="0"/>
                <a:cs typeface="Calibri" panose="020F0502020204030204" pitchFamily="34" charset="0"/>
              </a:rPr>
              <a:t>De </a:t>
            </a:r>
            <a:r>
              <a:rPr dirty="0" err="1">
                <a:solidFill>
                  <a:srgbClr val="00B0F0"/>
                </a:solidFill>
                <a:latin typeface="Calibri" panose="020F0502020204030204" pitchFamily="34" charset="0"/>
                <a:cs typeface="Calibri" panose="020F0502020204030204" pitchFamily="34" charset="0"/>
              </a:rPr>
              <a:t>Cyclus</a:t>
            </a:r>
            <a:r>
              <a:rPr dirty="0">
                <a:solidFill>
                  <a:srgbClr val="00B0F0"/>
                </a:solidFill>
                <a:latin typeface="Calibri" panose="020F0502020204030204" pitchFamily="34" charset="0"/>
                <a:cs typeface="Calibri" panose="020F0502020204030204" pitchFamily="34" charset="0"/>
              </a:rPr>
              <a:t> (2)</a:t>
            </a:r>
          </a:p>
        </p:txBody>
      </p:sp>
      <p:sp>
        <p:nvSpPr>
          <p:cNvPr id="215"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a:bodyPr>
          <a:lstStyle/>
          <a:p>
            <a:pPr marL="0" indent="0" defTabSz="45720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5. </a:t>
            </a:r>
            <a:r>
              <a:rPr dirty="0">
                <a:solidFill>
                  <a:schemeClr val="tx2">
                    <a:lumMod val="20000"/>
                    <a:lumOff val="80000"/>
                  </a:schemeClr>
                </a:solidFill>
                <a:latin typeface="Calibri" panose="020F0502020204030204" pitchFamily="34" charset="0"/>
                <a:cs typeface="Calibri" panose="020F0502020204030204" pitchFamily="34" charset="0"/>
              </a:rPr>
              <a:t>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licht</a:t>
            </a:r>
            <a:r>
              <a:rPr dirty="0">
                <a:solidFill>
                  <a:srgbClr val="00B0F0"/>
                </a:solidFill>
                <a:latin typeface="Calibri" panose="020F0502020204030204" pitchFamily="34" charset="0"/>
                <a:cs typeface="Calibri" panose="020F0502020204030204" pitchFamily="34" charset="0"/>
              </a:rPr>
              <a:t> de context </a:t>
            </a:r>
            <a:r>
              <a:rPr dirty="0" err="1">
                <a:solidFill>
                  <a:srgbClr val="00B0F0"/>
                </a:solidFill>
                <a:latin typeface="Calibri" panose="020F0502020204030204" pitchFamily="34" charset="0"/>
                <a:cs typeface="Calibri" panose="020F0502020204030204" pitchFamily="34" charset="0"/>
              </a:rPr>
              <a:t>en</a:t>
            </a:r>
            <a:r>
              <a:rPr dirty="0">
                <a:solidFill>
                  <a:srgbClr val="00B0F0"/>
                </a:solidFill>
                <a:latin typeface="Calibri" panose="020F0502020204030204" pitchFamily="34" charset="0"/>
                <a:cs typeface="Calibri" panose="020F0502020204030204" pitchFamily="34" charset="0"/>
              </a:rPr>
              <a:t> de </a:t>
            </a:r>
            <a:r>
              <a:rPr dirty="0" err="1">
                <a:solidFill>
                  <a:srgbClr val="00B0F0"/>
                </a:solidFill>
                <a:latin typeface="Calibri" panose="020F0502020204030204" pitchFamily="34" charset="0"/>
                <a:cs typeface="Calibri" panose="020F0502020204030204" pitchFamily="34" charset="0"/>
              </a:rPr>
              <a:t>kernvraag</a:t>
            </a:r>
            <a:r>
              <a:rPr dirty="0">
                <a:solidFill>
                  <a:schemeClr val="tx2">
                    <a:lumMod val="20000"/>
                    <a:lumOff val="80000"/>
                  </a:schemeClr>
                </a:solidFill>
                <a:latin typeface="Calibri" panose="020F0502020204030204" pitchFamily="34" charset="0"/>
                <a:cs typeface="Calibri" panose="020F0502020204030204" pitchFamily="34" charset="0"/>
              </a:rPr>
              <a:t> toe.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niet</a:t>
            </a:r>
            <a:r>
              <a:rPr dirty="0">
                <a:solidFill>
                  <a:schemeClr val="tx2">
                    <a:lumMod val="20000"/>
                    <a:lumOff val="80000"/>
                  </a:schemeClr>
                </a:solidFill>
                <a:latin typeface="Calibri" panose="020F0502020204030204" pitchFamily="34" charset="0"/>
                <a:cs typeface="Calibri" panose="020F0502020204030204" pitchFamily="34" charset="0"/>
              </a:rPr>
              <a:t> direct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kernvraag</a:t>
            </a:r>
            <a:r>
              <a:rPr dirty="0">
                <a:solidFill>
                  <a:schemeClr val="tx2">
                    <a:lumMod val="20000"/>
                    <a:lumOff val="80000"/>
                  </a:schemeClr>
                </a:solidFill>
                <a:latin typeface="Calibri" panose="020F0502020204030204" pitchFamily="34" charset="0"/>
                <a:cs typeface="Calibri" panose="020F0502020204030204" pitchFamily="34" charset="0"/>
              </a:rPr>
              <a:t> is</a:t>
            </a:r>
            <a:r>
              <a:rPr lang="nl-NL" dirty="0">
                <a:solidFill>
                  <a:schemeClr val="tx2">
                    <a:lumMod val="20000"/>
                    <a:lumOff val="80000"/>
                  </a:schemeClr>
                </a:solidFill>
                <a:latin typeface="Calibri" panose="020F0502020204030204" pitchFamily="34" charset="0"/>
                <a:cs typeface="Calibri" panose="020F0502020204030204" pitchFamily="34" charset="0"/>
              </a:rPr>
              <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wacht</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dan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bevraag</a:t>
            </a:r>
            <a:r>
              <a:rPr dirty="0">
                <a:solidFill>
                  <a:schemeClr val="tx2">
                    <a:lumMod val="20000"/>
                    <a:lumOff val="80000"/>
                  </a:schemeClr>
                </a:solidFill>
                <a:latin typeface="Calibri" panose="020F0502020204030204" pitchFamily="34" charset="0"/>
                <a:cs typeface="Calibri" panose="020F0502020204030204" pitchFamily="34" charset="0"/>
              </a:rPr>
              <a:t> net </a:t>
            </a:r>
            <a:r>
              <a:rPr dirty="0" err="1">
                <a:solidFill>
                  <a:schemeClr val="tx2">
                    <a:lumMod val="20000"/>
                    <a:lumOff val="80000"/>
                  </a:schemeClr>
                </a:solidFill>
                <a:latin typeface="Calibri" panose="020F0502020204030204" pitchFamily="34" charset="0"/>
                <a:cs typeface="Calibri" panose="020F0502020204030204" pitchFamily="34" charset="0"/>
              </a:rPr>
              <a:t>zolang</a:t>
            </a:r>
            <a:r>
              <a:rPr dirty="0">
                <a:solidFill>
                  <a:schemeClr val="tx2">
                    <a:lumMod val="20000"/>
                    <a:lumOff val="80000"/>
                  </a:schemeClr>
                </a:solidFill>
                <a:latin typeface="Calibri" panose="020F0502020204030204" pitchFamily="34" charset="0"/>
                <a:cs typeface="Calibri" panose="020F0502020204030204" pitchFamily="34" charset="0"/>
              </a:rPr>
              <a:t> tot die </a:t>
            </a:r>
            <a:r>
              <a:rPr dirty="0" err="1">
                <a:solidFill>
                  <a:schemeClr val="tx2">
                    <a:lumMod val="20000"/>
                    <a:lumOff val="80000"/>
                  </a:schemeClr>
                </a:solidFill>
                <a:latin typeface="Calibri" panose="020F0502020204030204" pitchFamily="34" charset="0"/>
                <a:cs typeface="Calibri" panose="020F0502020204030204" pitchFamily="34" charset="0"/>
              </a:rPr>
              <a:t>wel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komt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Laat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eventueel</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bevragers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leervraag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suggestie</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geven. D</a:t>
            </a:r>
            <a:r>
              <a:rPr dirty="0">
                <a:solidFill>
                  <a:schemeClr val="tx2">
                    <a:lumMod val="20000"/>
                    <a:lumOff val="80000"/>
                  </a:schemeClr>
                </a:solidFill>
                <a:latin typeface="Calibri" panose="020F0502020204030204" pitchFamily="34" charset="0"/>
                <a:cs typeface="Calibri" panose="020F0502020204030204" pitchFamily="34" charset="0"/>
              </a:rPr>
              <a:t>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kiest</a:t>
            </a:r>
            <a:r>
              <a:rPr dirty="0">
                <a:solidFill>
                  <a:schemeClr val="tx2">
                    <a:lumMod val="20000"/>
                    <a:lumOff val="80000"/>
                  </a:schemeClr>
                </a:solidFill>
                <a:latin typeface="Calibri" panose="020F0502020204030204" pitchFamily="34" charset="0"/>
                <a:cs typeface="Calibri" panose="020F0502020204030204" pitchFamily="34" charset="0"/>
              </a:rPr>
              <a:t>. </a:t>
            </a:r>
          </a:p>
          <a:p>
            <a:pPr marL="0" indent="0" defTabSz="45720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dirty="0">
              <a:solidFill>
                <a:srgbClr val="00B0F0"/>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6.</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beoordeelt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helderheid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haalbaarheid</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toets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bij</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bij</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groep</a:t>
            </a:r>
            <a:r>
              <a:rPr lang="nl-NL" dirty="0">
                <a:solidFill>
                  <a:schemeClr val="tx2">
                    <a:lumMod val="20000"/>
                    <a:lumOff val="80000"/>
                  </a:schemeClr>
                </a:solidFill>
                <a:latin typeface="Calibri" panose="020F0502020204030204" pitchFamily="34" charset="0"/>
                <a:cs typeface="Calibri" panose="020F0502020204030204" pitchFamily="34" charset="0"/>
              </a:rPr>
              <a:t> of zij kunnen starten</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De begeleider vraagt ook de </a:t>
            </a:r>
            <a:r>
              <a:rPr lang="nl-NL" dirty="0" err="1">
                <a:solidFill>
                  <a:schemeClr val="tx2">
                    <a:lumMod val="20000"/>
                    <a:lumOff val="80000"/>
                  </a:schemeClr>
                </a:solidFill>
                <a:latin typeface="Calibri" panose="020F0502020204030204" pitchFamily="34" charset="0"/>
                <a:cs typeface="Calibri" panose="020F0502020204030204" pitchFamily="34" charset="0"/>
              </a:rPr>
              <a:t>bevragers</a:t>
            </a:r>
            <a:r>
              <a:rPr lang="nl-NL" dirty="0">
                <a:solidFill>
                  <a:schemeClr val="tx2">
                    <a:lumMod val="20000"/>
                    <a:lumOff val="80000"/>
                  </a:schemeClr>
                </a:solidFill>
                <a:latin typeface="Calibri" panose="020F0502020204030204" pitchFamily="34" charset="0"/>
                <a:cs typeface="Calibri" panose="020F0502020204030204" pitchFamily="34" charset="0"/>
              </a:rPr>
              <a:t>  om over de vraag na te denken in hun eigen wereld.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duidelijk</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a:solidFill>
                  <a:srgbClr val="00B0F0"/>
                </a:solidFill>
                <a:latin typeface="Calibri" panose="020F0502020204030204" pitchFamily="34" charset="0"/>
                <a:cs typeface="Calibri" panose="020F0502020204030204" pitchFamily="34" charset="0"/>
              </a:rPr>
              <a:t>start</a:t>
            </a:r>
            <a:r>
              <a:rPr dirty="0">
                <a:solidFill>
                  <a:schemeClr val="tx2">
                    <a:lumMod val="20000"/>
                    <a:lumOff val="80000"/>
                  </a:schemeClr>
                </a:solidFill>
                <a:latin typeface="Calibri" panose="020F0502020204030204" pitchFamily="34" charset="0"/>
                <a:cs typeface="Calibri" panose="020F0502020204030204" pitchFamily="34" charset="0"/>
              </a:rPr>
              <a:t> de facilitator het </a:t>
            </a:r>
            <a:r>
              <a:rPr dirty="0" err="1">
                <a:solidFill>
                  <a:schemeClr val="tx2">
                    <a:lumMod val="20000"/>
                    <a:lumOff val="80000"/>
                  </a:schemeClr>
                </a:solidFill>
                <a:latin typeface="Calibri" panose="020F0502020204030204" pitchFamily="34" charset="0"/>
                <a:cs typeface="Calibri" panose="020F0502020204030204" pitchFamily="34" charset="0"/>
              </a:rPr>
              <a:t>proces</a:t>
            </a:r>
            <a:r>
              <a:rPr dirty="0">
                <a:solidFill>
                  <a:schemeClr val="tx2">
                    <a:lumMod val="20000"/>
                    <a:lumOff val="80000"/>
                  </a:schemeClr>
                </a:solidFill>
                <a:latin typeface="Calibri" panose="020F0502020204030204" pitchFamily="34" charset="0"/>
                <a:cs typeface="Calibri" panose="020F0502020204030204" pitchFamily="34" charset="0"/>
              </a:rPr>
              <a:t>. (2 min)</a:t>
            </a:r>
          </a:p>
          <a:p>
            <a:pPr marL="0" indent="0" defTabSz="45720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7.</a:t>
            </a:r>
            <a:r>
              <a:rPr lang="nl-NL" dirty="0">
                <a:solidFill>
                  <a:srgbClr val="00B0F0"/>
                </a:solidFill>
                <a:latin typeface="Calibri" panose="020F0502020204030204" pitchFamily="34" charset="0"/>
                <a:cs typeface="Calibri" panose="020F0502020204030204" pitchFamily="34" charset="0"/>
              </a:rPr>
              <a:t> </a:t>
            </a: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bevragers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schrijven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hun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vragen</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waarmee</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kernvraag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verder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worden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uitgediept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Eventueel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ook</a:t>
            </a:r>
            <a:r>
              <a:rPr dirty="0">
                <a:solidFill>
                  <a:schemeClr val="tx2">
                    <a:lumMod val="20000"/>
                    <a:lumOff val="80000"/>
                  </a:schemeClr>
                </a:solidFill>
                <a:latin typeface="Calibri" panose="020F0502020204030204" pitchFamily="34" charset="0"/>
                <a:cs typeface="Calibri" panose="020F0502020204030204" pitchFamily="34" charset="0"/>
              </a:rPr>
              <a:t> over de casus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omstandigheden</a:t>
            </a:r>
            <a:r>
              <a:rPr dirty="0">
                <a:solidFill>
                  <a:schemeClr val="tx2">
                    <a:lumMod val="20000"/>
                    <a:lumOff val="80000"/>
                  </a:schemeClr>
                </a:solidFill>
                <a:latin typeface="Calibri" panose="020F0502020204030204" pitchFamily="34" charset="0"/>
                <a:cs typeface="Calibri" panose="020F0502020204030204" pitchFamily="34" charset="0"/>
              </a:rPr>
              <a:t>. (2 min.)</a:t>
            </a:r>
          </a:p>
          <a:p>
            <a:pPr marL="0" indent="0" defTabSz="45720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8</a:t>
            </a:r>
            <a:r>
              <a:rPr lang="nl-NL" dirty="0">
                <a:solidFill>
                  <a:srgbClr val="00B0F0"/>
                </a:solidFill>
                <a:latin typeface="Calibri" panose="020F0502020204030204" pitchFamily="34" charset="0"/>
                <a:cs typeface="Calibri" panose="020F0502020204030204" pitchFamily="34" charset="0"/>
              </a:rPr>
              <a:t>.</a:t>
            </a:r>
            <a:r>
              <a:rPr dirty="0">
                <a:solidFill>
                  <a:srgbClr val="00B0F0"/>
                </a:solidFill>
                <a:latin typeface="Calibri" panose="020F0502020204030204" pitchFamily="34" charset="0"/>
                <a:cs typeface="Calibri" panose="020F0502020204030204" pitchFamily="34" charset="0"/>
              </a:rPr>
              <a:t> </a:t>
            </a:r>
            <a:r>
              <a:rPr dirty="0">
                <a:solidFill>
                  <a:schemeClr val="tx2">
                    <a:lumMod val="20000"/>
                    <a:lumOff val="80000"/>
                  </a:schemeClr>
                </a:solidFill>
                <a:latin typeface="Calibri" panose="020F0502020204030204" pitchFamily="34" charset="0"/>
                <a:cs typeface="Calibri" panose="020F0502020204030204" pitchFamily="34" charset="0"/>
              </a:rPr>
              <a:t>Het </a:t>
            </a:r>
            <a:r>
              <a:rPr dirty="0" err="1">
                <a:solidFill>
                  <a:schemeClr val="tx2">
                    <a:lumMod val="20000"/>
                    <a:lumOff val="80000"/>
                  </a:schemeClr>
                </a:solidFill>
                <a:latin typeface="Calibri" panose="020F0502020204030204" pitchFamily="34" charset="0"/>
                <a:cs typeface="Calibri" panose="020F0502020204030204" pitchFamily="34" charset="0"/>
              </a:rPr>
              <a:t>onderzoek</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bevragers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stellen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één</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voor</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één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hun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geven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beurt</a:t>
            </a:r>
            <a:r>
              <a:rPr dirty="0">
                <a:solidFill>
                  <a:schemeClr val="tx2">
                    <a:lumMod val="20000"/>
                    <a:lumOff val="80000"/>
                  </a:schemeClr>
                </a:solidFill>
                <a:latin typeface="Calibri" panose="020F0502020204030204" pitchFamily="34" charset="0"/>
                <a:cs typeface="Calibri" panose="020F0502020204030204" pitchFamily="34" charset="0"/>
              </a:rPr>
              <a:t> pas door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voldoende</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doorgevraagd</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bedoeling</a:t>
            </a:r>
            <a:r>
              <a:rPr dirty="0">
                <a:solidFill>
                  <a:schemeClr val="tx2">
                    <a:lumMod val="20000"/>
                    <a:lumOff val="80000"/>
                  </a:schemeClr>
                </a:solidFill>
                <a:latin typeface="Calibri" panose="020F0502020204030204" pitchFamily="34" charset="0"/>
                <a:cs typeface="Calibri" panose="020F0502020204030204" pitchFamily="34" charset="0"/>
              </a:rPr>
              <a:t> is om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punt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brengen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hij</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zij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antwoord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heeft</a:t>
            </a:r>
            <a:r>
              <a:rPr dirty="0">
                <a:solidFill>
                  <a:schemeClr val="tx2">
                    <a:lumMod val="20000"/>
                    <a:lumOff val="80000"/>
                  </a:schemeClr>
                </a:solidFill>
                <a:latin typeface="Calibri" panose="020F0502020204030204" pitchFamily="34" charset="0"/>
                <a:cs typeface="Calibri" panose="020F0502020204030204" pitchFamily="34" charset="0"/>
              </a:rPr>
              <a:t>! (15)</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17"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a:solidFill>
                  <a:srgbClr val="00B0F0"/>
                </a:solidFill>
                <a:latin typeface="Calibri" panose="020F0502020204030204" pitchFamily="34" charset="0"/>
                <a:cs typeface="Calibri" panose="020F0502020204030204" pitchFamily="34" charset="0"/>
              </a:rPr>
              <a:t>De </a:t>
            </a:r>
            <a:r>
              <a:rPr dirty="0" err="1">
                <a:solidFill>
                  <a:srgbClr val="00B0F0"/>
                </a:solidFill>
                <a:latin typeface="Calibri" panose="020F0502020204030204" pitchFamily="34" charset="0"/>
                <a:cs typeface="Calibri" panose="020F0502020204030204" pitchFamily="34" charset="0"/>
              </a:rPr>
              <a:t>Cyclus</a:t>
            </a:r>
            <a:r>
              <a:rPr dirty="0">
                <a:solidFill>
                  <a:srgbClr val="00B0F0"/>
                </a:solidFill>
                <a:latin typeface="Calibri" panose="020F0502020204030204" pitchFamily="34" charset="0"/>
                <a:cs typeface="Calibri" panose="020F0502020204030204" pitchFamily="34" charset="0"/>
              </a:rPr>
              <a:t> (3)</a:t>
            </a:r>
          </a:p>
        </p:txBody>
      </p:sp>
      <p:sp>
        <p:nvSpPr>
          <p:cNvPr id="218"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lstStyle/>
          <a:p>
            <a:pPr marL="0" indent="0" defTabSz="420623">
              <a:spcBef>
                <a:spcPts val="0"/>
              </a:spcBef>
              <a:buSzTx/>
              <a:buNone/>
              <a:defRPr sz="28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9.</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Na de ronde van bevraging volgt </a:t>
            </a:r>
            <a:r>
              <a:rPr lang="nl-NL" dirty="0">
                <a:solidFill>
                  <a:srgbClr val="00B0F0"/>
                </a:solidFill>
                <a:latin typeface="Calibri" panose="020F0502020204030204" pitchFamily="34" charset="0"/>
                <a:cs typeface="Calibri" panose="020F0502020204030204" pitchFamily="34" charset="0"/>
              </a:rPr>
              <a:t>o</a:t>
            </a:r>
            <a:r>
              <a:rPr dirty="0" err="1">
                <a:solidFill>
                  <a:srgbClr val="00B0F0"/>
                </a:solidFill>
                <a:latin typeface="Calibri" panose="020F0502020204030204" pitchFamily="34" charset="0"/>
                <a:cs typeface="Calibri" panose="020F0502020204030204" pitchFamily="34" charset="0"/>
              </a:rPr>
              <a:t>verleg</a:t>
            </a:r>
            <a:r>
              <a:rPr dirty="0">
                <a:solidFill>
                  <a:srgbClr val="00B0F0"/>
                </a:solidFill>
                <a:latin typeface="Calibri" panose="020F0502020204030204" pitchFamily="34" charset="0"/>
                <a:cs typeface="Calibri" panose="020F0502020204030204" pitchFamily="34" charset="0"/>
              </a:rPr>
              <a:t> &amp; </a:t>
            </a:r>
            <a:r>
              <a:rPr lang="nl-NL" dirty="0">
                <a:solidFill>
                  <a:srgbClr val="00B0F0"/>
                </a:solidFill>
                <a:latin typeface="Calibri" panose="020F0502020204030204" pitchFamily="34" charset="0"/>
                <a:cs typeface="Calibri" panose="020F0502020204030204" pitchFamily="34" charset="0"/>
              </a:rPr>
              <a:t>r</a:t>
            </a:r>
            <a:r>
              <a:rPr dirty="0" err="1">
                <a:solidFill>
                  <a:srgbClr val="00B0F0"/>
                </a:solidFill>
                <a:latin typeface="Calibri" panose="020F0502020204030204" pitchFamily="34" charset="0"/>
                <a:cs typeface="Calibri" panose="020F0502020204030204" pitchFamily="34" charset="0"/>
              </a:rPr>
              <a:t>eflectie</a:t>
            </a:r>
            <a:r>
              <a:rPr dirty="0">
                <a:solidFill>
                  <a:schemeClr val="tx2">
                    <a:lumMod val="20000"/>
                    <a:lumOff val="80000"/>
                  </a:schemeClr>
                </a:solidFill>
                <a:latin typeface="Calibri" panose="020F0502020204030204" pitchFamily="34" charset="0"/>
                <a:cs typeface="Calibri" panose="020F0502020204030204" pitchFamily="34" charset="0"/>
              </a:rPr>
              <a:t> (2 </a:t>
            </a:r>
            <a:r>
              <a:rPr dirty="0" err="1">
                <a:solidFill>
                  <a:schemeClr val="tx2">
                    <a:lumMod val="20000"/>
                    <a:lumOff val="80000"/>
                  </a:schemeClr>
                </a:solidFill>
                <a:latin typeface="Calibri" panose="020F0502020204030204" pitchFamily="34" charset="0"/>
                <a:cs typeface="Calibri" panose="020F0502020204030204" pitchFamily="34" charset="0"/>
              </a:rPr>
              <a:t>opties</a:t>
            </a:r>
            <a:r>
              <a:rPr dirty="0">
                <a:solidFill>
                  <a:schemeClr val="tx2">
                    <a:lumMod val="20000"/>
                    <a:lumOff val="80000"/>
                  </a:schemeClr>
                </a:solidFill>
                <a:latin typeface="Calibri" panose="020F0502020204030204" pitchFamily="34" charset="0"/>
                <a:cs typeface="Calibri" panose="020F0502020204030204" pitchFamily="34" charset="0"/>
              </a:rPr>
              <a:t>):</a:t>
            </a:r>
            <a:endParaRPr sz="2700"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20623">
              <a:spcBef>
                <a:spcPts val="0"/>
              </a:spcBef>
              <a:buSzTx/>
              <a:buNone/>
              <a:defRPr sz="2800">
                <a:solidFill>
                  <a:srgbClr val="271807"/>
                </a:solidFill>
                <a:uFill>
                  <a:solidFill>
                    <a:srgbClr val="000000"/>
                  </a:solidFill>
                </a:uFill>
                <a:latin typeface="Garamond"/>
                <a:ea typeface="Garamond"/>
                <a:cs typeface="Garamond"/>
                <a:sym typeface="Garamond"/>
              </a:defRPr>
            </a:pPr>
            <a:br>
              <a:rPr sz="2700" dirty="0">
                <a:solidFill>
                  <a:schemeClr val="tx2">
                    <a:lumMod val="20000"/>
                    <a:lumOff val="80000"/>
                  </a:schemeClr>
                </a:solidFill>
                <a:latin typeface="Calibri" panose="020F0502020204030204" pitchFamily="34" charset="0"/>
                <a:cs typeface="Calibri" panose="020F0502020204030204" pitchFamily="34" charset="0"/>
              </a:rPr>
            </a:br>
            <a:r>
              <a:rPr dirty="0">
                <a:solidFill>
                  <a:srgbClr val="00B0F0"/>
                </a:solidFill>
                <a:latin typeface="Calibri" panose="020F0502020204030204" pitchFamily="34" charset="0"/>
                <a:cs typeface="Calibri" panose="020F0502020204030204" pitchFamily="34" charset="0"/>
              </a:rPr>
              <a:t>a.</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draait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stoel</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maakt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notities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terwijl</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groep</a:t>
            </a:r>
            <a:r>
              <a:rPr dirty="0">
                <a:solidFill>
                  <a:schemeClr val="tx2">
                    <a:lumMod val="20000"/>
                    <a:lumOff val="80000"/>
                  </a:schemeClr>
                </a:solidFill>
                <a:latin typeface="Calibri" panose="020F0502020204030204" pitchFamily="34" charset="0"/>
                <a:cs typeface="Calibri" panose="020F0502020204030204" pitchFamily="34" charset="0"/>
              </a:rPr>
              <a:t> met </a:t>
            </a:r>
            <a:r>
              <a:rPr dirty="0" err="1">
                <a:solidFill>
                  <a:schemeClr val="tx2">
                    <a:lumMod val="20000"/>
                    <a:lumOff val="80000"/>
                  </a:schemeClr>
                </a:solidFill>
                <a:latin typeface="Calibri" panose="020F0502020204030204" pitchFamily="34" charset="0"/>
                <a:cs typeface="Calibri" panose="020F0502020204030204" pitchFamily="34" charset="0"/>
              </a:rPr>
              <a:t>elkaar</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spreekt. </a:t>
            </a: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groep</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deelt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observaties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is de </a:t>
            </a:r>
            <a:r>
              <a:rPr dirty="0" err="1">
                <a:solidFill>
                  <a:schemeClr val="tx2">
                    <a:lumMod val="20000"/>
                    <a:lumOff val="80000"/>
                  </a:schemeClr>
                </a:solidFill>
                <a:latin typeface="Calibri" panose="020F0502020204030204" pitchFamily="34" charset="0"/>
                <a:cs typeface="Calibri" panose="020F0502020204030204" pitchFamily="34" charset="0"/>
              </a:rPr>
              <a:t>vrije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vorm</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Blijf</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weg</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omliggende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omstandigheden</a:t>
            </a:r>
            <a:r>
              <a:rPr lang="nl-NL" dirty="0">
                <a:solidFill>
                  <a:schemeClr val="tx2">
                    <a:lumMod val="20000"/>
                    <a:lumOff val="80000"/>
                  </a:schemeClr>
                </a:solidFill>
                <a:latin typeface="Calibri" panose="020F0502020204030204" pitchFamily="34" charset="0"/>
                <a:cs typeface="Calibri" panose="020F0502020204030204" pitchFamily="34" charset="0"/>
              </a:rPr>
              <a:t> en harde veroordelingen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Blijf</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gefocust</a:t>
            </a:r>
            <a:r>
              <a:rPr dirty="0">
                <a:solidFill>
                  <a:schemeClr val="tx2">
                    <a:lumMod val="20000"/>
                    <a:lumOff val="80000"/>
                  </a:schemeClr>
                </a:solidFill>
                <a:latin typeface="Calibri" panose="020F0502020204030204" pitchFamily="34" charset="0"/>
                <a:cs typeface="Calibri" panose="020F0502020204030204" pitchFamily="34" charset="0"/>
              </a:rPr>
              <a:t> op de casus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persoon</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draait</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na 5 minuten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terug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geeft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aan</a:t>
            </a:r>
            <a:r>
              <a:rPr dirty="0">
                <a:solidFill>
                  <a:schemeClr val="tx2">
                    <a:lumMod val="20000"/>
                    <a:lumOff val="80000"/>
                  </a:schemeClr>
                </a:solidFill>
                <a:latin typeface="Calibri" panose="020F0502020204030204" pitchFamily="34" charset="0"/>
                <a:cs typeface="Calibri" panose="020F0502020204030204" pitchFamily="34" charset="0"/>
              </a:rPr>
              <a:t> wat </a:t>
            </a:r>
            <a:r>
              <a:rPr dirty="0" err="1">
                <a:solidFill>
                  <a:schemeClr val="tx2">
                    <a:lumMod val="20000"/>
                    <a:lumOff val="80000"/>
                  </a:schemeClr>
                </a:solidFill>
                <a:latin typeface="Calibri" panose="020F0502020204030204" pitchFamily="34" charset="0"/>
                <a:cs typeface="Calibri" panose="020F0502020204030204" pitchFamily="34" charset="0"/>
              </a:rPr>
              <a:t>hij</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zij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heeft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gehoord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relevant, </a:t>
            </a:r>
            <a:r>
              <a:rPr dirty="0" err="1">
                <a:solidFill>
                  <a:schemeClr val="tx2">
                    <a:lumMod val="20000"/>
                    <a:lumOff val="80000"/>
                  </a:schemeClr>
                </a:solidFill>
                <a:latin typeface="Calibri" panose="020F0502020204030204" pitchFamily="34" charset="0"/>
                <a:cs typeface="Calibri" panose="020F0502020204030204" pitchFamily="34" charset="0"/>
              </a:rPr>
              <a:t>prikkelend</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ongemakkelijk</a:t>
            </a:r>
            <a:r>
              <a:rPr dirty="0">
                <a:solidFill>
                  <a:schemeClr val="tx2">
                    <a:lumMod val="20000"/>
                    <a:lumOff val="80000"/>
                  </a:schemeClr>
                </a:solidFill>
                <a:latin typeface="Calibri" panose="020F0502020204030204" pitchFamily="34" charset="0"/>
                <a:cs typeface="Calibri" panose="020F0502020204030204" pitchFamily="34" charset="0"/>
              </a:rPr>
              <a:t> is. (</a:t>
            </a:r>
            <a:r>
              <a:rPr lang="nl-NL" dirty="0">
                <a:solidFill>
                  <a:schemeClr val="tx2">
                    <a:lumMod val="20000"/>
                    <a:lumOff val="80000"/>
                  </a:schemeClr>
                </a:solidFill>
                <a:latin typeface="Calibri" panose="020F0502020204030204" pitchFamily="34" charset="0"/>
                <a:cs typeface="Calibri" panose="020F0502020204030204" pitchFamily="34" charset="0"/>
              </a:rPr>
              <a:t>10</a:t>
            </a:r>
            <a:r>
              <a:rPr dirty="0">
                <a:solidFill>
                  <a:schemeClr val="tx2">
                    <a:lumMod val="20000"/>
                    <a:lumOff val="80000"/>
                  </a:schemeClr>
                </a:solidFill>
                <a:latin typeface="Calibri" panose="020F0502020204030204" pitchFamily="34" charset="0"/>
                <a:cs typeface="Calibri" panose="020F0502020204030204" pitchFamily="34" charset="0"/>
              </a:rPr>
              <a:t> min.)</a:t>
            </a:r>
            <a:br>
              <a:rPr dirty="0">
                <a:solidFill>
                  <a:schemeClr val="tx2">
                    <a:lumMod val="20000"/>
                    <a:lumOff val="80000"/>
                  </a:schemeClr>
                </a:solidFill>
                <a:latin typeface="Calibri" panose="020F0502020204030204" pitchFamily="34" charset="0"/>
                <a:cs typeface="Calibri" panose="020F0502020204030204" pitchFamily="34" charset="0"/>
              </a:rPr>
            </a:br>
            <a:br>
              <a:rPr dirty="0">
                <a:solidFill>
                  <a:schemeClr val="tx2">
                    <a:lumMod val="20000"/>
                    <a:lumOff val="80000"/>
                  </a:schemeClr>
                </a:solidFill>
                <a:latin typeface="Calibri" panose="020F0502020204030204" pitchFamily="34" charset="0"/>
                <a:cs typeface="Calibri" panose="020F0502020204030204" pitchFamily="34" charset="0"/>
              </a:rPr>
            </a:br>
            <a:r>
              <a:rPr dirty="0">
                <a:solidFill>
                  <a:srgbClr val="00B0F0"/>
                </a:solidFill>
                <a:latin typeface="Calibri" panose="020F0502020204030204" pitchFamily="34" charset="0"/>
                <a:cs typeface="Calibri" panose="020F0502020204030204" pitchFamily="34" charset="0"/>
              </a:rPr>
              <a:t>b.</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bevragers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zijn</a:t>
            </a:r>
            <a:r>
              <a:rPr dirty="0">
                <a:solidFill>
                  <a:schemeClr val="tx2">
                    <a:lumMod val="20000"/>
                    <a:lumOff val="80000"/>
                  </a:schemeClr>
                </a:solidFill>
                <a:latin typeface="Calibri" panose="020F0502020204030204" pitchFamily="34" charset="0"/>
                <a:cs typeface="Calibri" panose="020F0502020204030204" pitchFamily="34" charset="0"/>
              </a:rPr>
              <a:t> even </a:t>
            </a:r>
            <a:r>
              <a:rPr dirty="0" err="1">
                <a:solidFill>
                  <a:schemeClr val="tx2">
                    <a:lumMod val="20000"/>
                    <a:lumOff val="80000"/>
                  </a:schemeClr>
                </a:solidFill>
                <a:latin typeface="Calibri" panose="020F0502020204030204" pitchFamily="34" charset="0"/>
                <a:cs typeface="Calibri" panose="020F0502020204030204" pitchFamily="34" charset="0"/>
              </a:rPr>
              <a:t>stil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wachten</a:t>
            </a:r>
            <a:r>
              <a:rPr dirty="0">
                <a:solidFill>
                  <a:schemeClr val="tx2">
                    <a:lumMod val="20000"/>
                    <a:lumOff val="80000"/>
                  </a:schemeClr>
                </a:solidFill>
                <a:latin typeface="Calibri" panose="020F0502020204030204" pitchFamily="34" charset="0"/>
                <a:cs typeface="Calibri" panose="020F0502020204030204" pitchFamily="34" charset="0"/>
              </a:rPr>
              <a:t> op eigen </a:t>
            </a:r>
            <a:r>
              <a:rPr dirty="0" err="1">
                <a:solidFill>
                  <a:schemeClr val="tx2">
                    <a:lumMod val="20000"/>
                    <a:lumOff val="80000"/>
                  </a:schemeClr>
                </a:solidFill>
                <a:latin typeface="Calibri" panose="020F0502020204030204" pitchFamily="34" charset="0"/>
                <a:cs typeface="Calibri" panose="020F0502020204030204" pitchFamily="34" charset="0"/>
              </a:rPr>
              <a:t>beelden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metaforen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gedachten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bewegingen</a:t>
            </a:r>
            <a:r>
              <a:rPr dirty="0">
                <a:solidFill>
                  <a:schemeClr val="tx2">
                    <a:lumMod val="20000"/>
                    <a:lumOff val="80000"/>
                  </a:schemeClr>
                </a:solidFill>
                <a:latin typeface="Calibri" panose="020F0502020204030204" pitchFamily="34" charset="0"/>
                <a:cs typeface="Calibri" panose="020F0502020204030204" pitchFamily="34" charset="0"/>
              </a:rPr>
              <a:t>, die </a:t>
            </a:r>
            <a:r>
              <a:rPr dirty="0" err="1">
                <a:solidFill>
                  <a:schemeClr val="tx2">
                    <a:lumMod val="20000"/>
                    <a:lumOff val="80000"/>
                  </a:schemeClr>
                </a:solidFill>
                <a:latin typeface="Calibri" panose="020F0502020204030204" pitchFamily="34" charset="0"/>
                <a:cs typeface="Calibri" panose="020F0502020204030204" pitchFamily="34" charset="0"/>
              </a:rPr>
              <a:t>opkomen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Vervolgens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geven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terug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aan</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(5 min.)</a:t>
            </a:r>
            <a:endParaRPr sz="2700"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20623">
              <a:spcBef>
                <a:spcPts val="0"/>
              </a:spcBef>
              <a:buSzTx/>
              <a:buNone/>
              <a:defRPr sz="2800">
                <a:solidFill>
                  <a:srgbClr val="271807"/>
                </a:solidFill>
                <a:uFill>
                  <a:solidFill>
                    <a:srgbClr val="000000"/>
                  </a:solidFill>
                </a:uFill>
                <a:latin typeface="Garamond"/>
                <a:ea typeface="Garamond"/>
                <a:cs typeface="Garamond"/>
                <a:sym typeface="Garamond"/>
              </a:defRPr>
            </a:pPr>
            <a:endParaRPr sz="2700"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20623">
              <a:spcBef>
                <a:spcPts val="0"/>
              </a:spcBef>
              <a:buSzTx/>
              <a:buNone/>
              <a:defRPr sz="28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10.</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vraagt</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reactie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vraagt</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keuze</a:t>
            </a:r>
            <a:r>
              <a:rPr dirty="0">
                <a:solidFill>
                  <a:schemeClr val="tx2">
                    <a:lumMod val="20000"/>
                    <a:lumOff val="80000"/>
                  </a:schemeClr>
                </a:solidFill>
                <a:latin typeface="Calibri" panose="020F0502020204030204" pitchFamily="34" charset="0"/>
                <a:cs typeface="Calibri" panose="020F0502020204030204" pitchFamily="34" charset="0"/>
              </a:rPr>
              <a:t> over </a:t>
            </a:r>
            <a:r>
              <a:rPr dirty="0" err="1">
                <a:solidFill>
                  <a:schemeClr val="tx2">
                    <a:lumMod val="20000"/>
                    <a:lumOff val="80000"/>
                  </a:schemeClr>
                </a:solidFill>
                <a:latin typeface="Calibri" panose="020F0502020204030204" pitchFamily="34" charset="0"/>
                <a:cs typeface="Calibri" panose="020F0502020204030204" pitchFamily="34" charset="0"/>
              </a:rPr>
              <a:t>waarmee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hij</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zij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aan</a:t>
            </a:r>
            <a:r>
              <a:rPr dirty="0">
                <a:solidFill>
                  <a:schemeClr val="tx2">
                    <a:lumMod val="20000"/>
                    <a:lumOff val="80000"/>
                  </a:schemeClr>
                </a:solidFill>
                <a:latin typeface="Calibri" panose="020F0502020204030204" pitchFamily="34" charset="0"/>
                <a:cs typeface="Calibri" panose="020F0502020204030204" pitchFamily="34" charset="0"/>
              </a:rPr>
              <a:t> de slag </a:t>
            </a:r>
            <a:r>
              <a:rPr dirty="0" err="1">
                <a:solidFill>
                  <a:schemeClr val="tx2">
                    <a:lumMod val="20000"/>
                    <a:lumOff val="80000"/>
                  </a:schemeClr>
                </a:solidFill>
                <a:latin typeface="Calibri" panose="020F0502020204030204" pitchFamily="34" charset="0"/>
                <a:cs typeface="Calibri" panose="020F0502020204030204" pitchFamily="34" charset="0"/>
              </a:rPr>
              <a:t>wil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gaan</a:t>
            </a:r>
            <a:r>
              <a:rPr dirty="0">
                <a:solidFill>
                  <a:schemeClr val="tx2">
                    <a:lumMod val="20000"/>
                    <a:lumOff val="80000"/>
                  </a:schemeClr>
                </a:solidFill>
                <a:latin typeface="Calibri" panose="020F0502020204030204" pitchFamily="34" charset="0"/>
                <a:cs typeface="Calibri" panose="020F0502020204030204" pitchFamily="34" charset="0"/>
              </a:rPr>
              <a:t>. (2 min).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20"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a:solidFill>
                  <a:srgbClr val="00B0F0"/>
                </a:solidFill>
                <a:latin typeface="Calibri" panose="020F0502020204030204" pitchFamily="34" charset="0"/>
                <a:cs typeface="Calibri" panose="020F0502020204030204" pitchFamily="34" charset="0"/>
              </a:rPr>
              <a:t>De </a:t>
            </a:r>
            <a:r>
              <a:rPr dirty="0" err="1">
                <a:solidFill>
                  <a:srgbClr val="00B0F0"/>
                </a:solidFill>
                <a:latin typeface="Calibri" panose="020F0502020204030204" pitchFamily="34" charset="0"/>
                <a:cs typeface="Calibri" panose="020F0502020204030204" pitchFamily="34" charset="0"/>
              </a:rPr>
              <a:t>Cyclus</a:t>
            </a:r>
            <a:r>
              <a:rPr dirty="0">
                <a:solidFill>
                  <a:srgbClr val="00B0F0"/>
                </a:solidFill>
                <a:latin typeface="Calibri" panose="020F0502020204030204" pitchFamily="34" charset="0"/>
                <a:cs typeface="Calibri" panose="020F0502020204030204" pitchFamily="34" charset="0"/>
              </a:rPr>
              <a:t> (4)</a:t>
            </a:r>
          </a:p>
        </p:txBody>
      </p:sp>
      <p:sp>
        <p:nvSpPr>
          <p:cNvPr id="221"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lnSpcReduction="10000"/>
          </a:bodyPr>
          <a:lstStyle/>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1</a:t>
            </a:r>
            <a:r>
              <a:rPr lang="nl-NL" dirty="0">
                <a:solidFill>
                  <a:srgbClr val="00B0F0"/>
                </a:solidFill>
                <a:latin typeface="Calibri" panose="020F0502020204030204" pitchFamily="34" charset="0"/>
                <a:cs typeface="Calibri" panose="020F0502020204030204" pitchFamily="34" charset="0"/>
              </a:rPr>
              <a:t>1</a:t>
            </a:r>
            <a:r>
              <a:rPr dirty="0">
                <a:solidFill>
                  <a:srgbClr val="00B0F0"/>
                </a:solidFill>
                <a:latin typeface="Calibri" panose="020F0502020204030204" pitchFamily="34" charset="0"/>
                <a:cs typeface="Calibri" panose="020F0502020204030204" pitchFamily="34" charset="0"/>
              </a:rPr>
              <a: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vraagt</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belofte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doen</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verzoek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meerderen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groep</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Zorg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ervoor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het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verzoek</a:t>
            </a:r>
            <a:r>
              <a:rPr dirty="0">
                <a:solidFill>
                  <a:schemeClr val="tx2">
                    <a:lumMod val="20000"/>
                    <a:lumOff val="80000"/>
                  </a:schemeClr>
                </a:solidFill>
                <a:latin typeface="Calibri" panose="020F0502020204030204" pitchFamily="34" charset="0"/>
                <a:cs typeface="Calibri" panose="020F0502020204030204" pitchFamily="34" charset="0"/>
              </a:rPr>
              <a:t> of </a:t>
            </a:r>
            <a:r>
              <a:rPr lang="nl-NL"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belofte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leidt</a:t>
            </a:r>
            <a:r>
              <a:rPr dirty="0">
                <a:solidFill>
                  <a:schemeClr val="tx2">
                    <a:lumMod val="20000"/>
                    <a:lumOff val="80000"/>
                  </a:schemeClr>
                </a:solidFill>
                <a:latin typeface="Calibri" panose="020F0502020204030204" pitchFamily="34" charset="0"/>
                <a:cs typeface="Calibri" panose="020F0502020204030204" pitchFamily="34" charset="0"/>
              </a:rPr>
              <a:t> tot </a:t>
            </a:r>
            <a:r>
              <a:rPr dirty="0" err="1">
                <a:solidFill>
                  <a:schemeClr val="tx2">
                    <a:lumMod val="20000"/>
                    <a:lumOff val="80000"/>
                  </a:schemeClr>
                </a:solidFill>
                <a:latin typeface="Calibri" panose="020F0502020204030204" pitchFamily="34" charset="0"/>
                <a:cs typeface="Calibri" panose="020F0502020204030204" pitchFamily="34" charset="0"/>
              </a:rPr>
              <a:t>minimaal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één</a:t>
            </a:r>
            <a:r>
              <a:rPr dirty="0">
                <a:solidFill>
                  <a:schemeClr val="tx2">
                    <a:lumMod val="20000"/>
                    <a:lumOff val="80000"/>
                  </a:schemeClr>
                </a:solidFill>
                <a:latin typeface="Calibri" panose="020F0502020204030204" pitchFamily="34" charset="0"/>
                <a:cs typeface="Calibri" panose="020F0502020204030204" pitchFamily="34" charset="0"/>
              </a:rPr>
              <a:t> (smart) </a:t>
            </a:r>
            <a:r>
              <a:rPr dirty="0" err="1">
                <a:solidFill>
                  <a:srgbClr val="00B0F0"/>
                </a:solidFill>
                <a:latin typeface="Calibri" panose="020F0502020204030204" pitchFamily="34" charset="0"/>
                <a:cs typeface="Calibri" panose="020F0502020204030204" pitchFamily="34" charset="0"/>
              </a:rPr>
              <a:t>afspraak</a:t>
            </a:r>
            <a:r>
              <a:rPr lang="nl-NL" dirty="0">
                <a:solidFill>
                  <a:srgbClr val="00B0F0"/>
                </a:solidFill>
                <a:latin typeface="Calibri" panose="020F0502020204030204" pitchFamily="34" charset="0"/>
                <a:cs typeface="Calibri" panose="020F0502020204030204" pitchFamily="34" charset="0"/>
              </a:rPr>
              <a:t> tot actie</a:t>
            </a:r>
            <a:r>
              <a:rPr dirty="0">
                <a:solidFill>
                  <a:schemeClr val="tx2">
                    <a:lumMod val="20000"/>
                    <a:lumOff val="80000"/>
                  </a:schemeClr>
                </a:solidFill>
                <a:latin typeface="Calibri" panose="020F0502020204030204" pitchFamily="34" charset="0"/>
                <a:cs typeface="Calibri" panose="020F0502020204030204" pitchFamily="34" charset="0"/>
              </a:rPr>
              <a:t>.</a:t>
            </a:r>
            <a:r>
              <a:rPr lang="nl-NL" dirty="0">
                <a:solidFill>
                  <a:schemeClr val="tx2">
                    <a:lumMod val="20000"/>
                    <a:lumOff val="80000"/>
                  </a:schemeClr>
                </a:solidFill>
                <a:latin typeface="Calibri" panose="020F0502020204030204" pitchFamily="34" charset="0"/>
                <a:cs typeface="Calibri" panose="020F0502020204030204" pitchFamily="34" charset="0"/>
              </a:rPr>
              <a:t> Op deze manier komt de casus-inbrenger na een “duik weer droog op de kant.”</a:t>
            </a:r>
            <a:r>
              <a:rPr dirty="0">
                <a:solidFill>
                  <a:schemeClr val="tx2">
                    <a:lumMod val="20000"/>
                    <a:lumOff val="80000"/>
                  </a:schemeClr>
                </a:solidFill>
                <a:latin typeface="Calibri" panose="020F0502020204030204" pitchFamily="34" charset="0"/>
                <a:cs typeface="Calibri" panose="020F0502020204030204" pitchFamily="34" charset="0"/>
              </a:rPr>
              <a:t> (2 min)</a:t>
            </a: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rgbClr val="00B0F0"/>
                </a:solidFill>
                <a:latin typeface="Calibri" panose="020F0502020204030204" pitchFamily="34" charset="0"/>
                <a:cs typeface="Calibri" panose="020F0502020204030204" pitchFamily="34" charset="0"/>
              </a:rPr>
              <a:t>1</a:t>
            </a:r>
            <a:r>
              <a:rPr lang="nl-NL" dirty="0">
                <a:solidFill>
                  <a:srgbClr val="00B0F0"/>
                </a:solidFill>
                <a:latin typeface="Calibri" panose="020F0502020204030204" pitchFamily="34" charset="0"/>
                <a:cs typeface="Calibri" panose="020F0502020204030204" pitchFamily="34" charset="0"/>
              </a:rPr>
              <a:t>2</a:t>
            </a:r>
            <a:r>
              <a:rPr dirty="0">
                <a:solidFill>
                  <a:srgbClr val="00B0F0"/>
                </a:solidFill>
                <a:latin typeface="Calibri" panose="020F0502020204030204" pitchFamily="34" charset="0"/>
                <a:cs typeface="Calibri" panose="020F0502020204030204" pitchFamily="34" charset="0"/>
              </a:rPr>
              <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Afronding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leiding</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a:t>
            </a:r>
          </a:p>
          <a:p>
            <a:pPr marL="1230312" lvl="1" indent="-595312" defTabSz="457200">
              <a:lnSpc>
                <a:spcPct val="90000"/>
              </a:lnSpc>
              <a:spcBef>
                <a:spcPts val="0"/>
              </a:spcBef>
              <a:buFontTx/>
              <a:buAutoNum type="arabicPeriod"/>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bevragers</a:t>
            </a:r>
            <a:r>
              <a:rPr dirty="0">
                <a:solidFill>
                  <a:schemeClr val="tx2">
                    <a:lumMod val="20000"/>
                    <a:lumOff val="80000"/>
                  </a:schemeClr>
                </a:solidFill>
                <a:latin typeface="Calibri" panose="020F0502020204030204" pitchFamily="34" charset="0"/>
                <a:cs typeface="Calibri" panose="020F0502020204030204" pitchFamily="34" charset="0"/>
              </a:rPr>
              <a:t> wat </a:t>
            </a:r>
            <a:r>
              <a:rPr dirty="0" err="1">
                <a:solidFill>
                  <a:schemeClr val="tx2">
                    <a:lumMod val="20000"/>
                    <a:lumOff val="80000"/>
                  </a:schemeClr>
                </a:solidFill>
                <a:latin typeface="Calibri" panose="020F0502020204030204" pitchFamily="34" charset="0"/>
                <a:cs typeface="Calibri" panose="020F0502020204030204" pitchFamily="34" charset="0"/>
              </a:rPr>
              <a:t>zij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geleerd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hebben</a:t>
            </a:r>
            <a:r>
              <a:rPr dirty="0">
                <a:solidFill>
                  <a:schemeClr val="tx2">
                    <a:lumMod val="20000"/>
                    <a:lumOff val="80000"/>
                  </a:schemeClr>
                </a:solidFill>
                <a:latin typeface="Calibri" panose="020F0502020204030204" pitchFamily="34" charset="0"/>
                <a:cs typeface="Calibri" panose="020F0502020204030204" pitchFamily="34" charset="0"/>
              </a:rPr>
              <a:t> van het </a:t>
            </a:r>
            <a:r>
              <a:rPr dirty="0" err="1">
                <a:solidFill>
                  <a:schemeClr val="tx2">
                    <a:lumMod val="20000"/>
                    <a:lumOff val="80000"/>
                  </a:schemeClr>
                </a:solidFill>
                <a:latin typeface="Calibri" panose="020F0502020204030204" pitchFamily="34" charset="0"/>
                <a:cs typeface="Calibri" panose="020F0502020204030204" pitchFamily="34" charset="0"/>
              </a:rPr>
              <a:t>werk</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ander</a:t>
            </a:r>
            <a:endParaRPr dirty="0">
              <a:solidFill>
                <a:schemeClr val="tx2">
                  <a:lumMod val="20000"/>
                  <a:lumOff val="80000"/>
                </a:schemeClr>
              </a:solidFill>
              <a:latin typeface="Calibri" panose="020F0502020204030204" pitchFamily="34" charset="0"/>
              <a:cs typeface="Calibri" panose="020F0502020204030204" pitchFamily="34" charset="0"/>
            </a:endParaRPr>
          </a:p>
          <a:p>
            <a:pPr marL="1230312" lvl="1" indent="-595312" defTabSz="457200">
              <a:lnSpc>
                <a:spcPct val="90000"/>
              </a:lnSpc>
              <a:spcBef>
                <a:spcPts val="0"/>
              </a:spcBef>
              <a:buFontTx/>
              <a:buAutoNum type="arabicPeriod"/>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bevragers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hun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aantekeningen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aan</a:t>
            </a:r>
            <a:r>
              <a:rPr dirty="0">
                <a:solidFill>
                  <a:schemeClr val="tx2">
                    <a:lumMod val="20000"/>
                    <a:lumOff val="80000"/>
                  </a:schemeClr>
                </a:solidFill>
                <a:latin typeface="Calibri" panose="020F0502020204030204" pitchFamily="34" charset="0"/>
                <a:cs typeface="Calibri" panose="020F0502020204030204" pitchFamily="34" charset="0"/>
              </a:rPr>
              <a:t> de casus-</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geven</a:t>
            </a:r>
            <a:endParaRPr dirty="0">
              <a:solidFill>
                <a:schemeClr val="tx2">
                  <a:lumMod val="20000"/>
                  <a:lumOff val="80000"/>
                </a:schemeClr>
              </a:solidFill>
              <a:latin typeface="Calibri" panose="020F0502020204030204" pitchFamily="34" charset="0"/>
              <a:cs typeface="Calibri" panose="020F0502020204030204" pitchFamily="34" charset="0"/>
            </a:endParaRPr>
          </a:p>
          <a:p>
            <a:pPr marL="1230312" lvl="1" indent="-595312" defTabSz="457200">
              <a:lnSpc>
                <a:spcPct val="90000"/>
              </a:lnSpc>
              <a:spcBef>
                <a:spcPts val="0"/>
              </a:spcBef>
              <a:buFontTx/>
              <a:buAutoNum type="arabicPeriod"/>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de casus-</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lang="nl-NL" dirty="0">
                <a:solidFill>
                  <a:schemeClr val="tx2">
                    <a:lumMod val="20000"/>
                    <a:lumOff val="80000"/>
                  </a:schemeClr>
                </a:solidFill>
                <a:latin typeface="Calibri" panose="020F0502020204030204" pitchFamily="34" charset="0"/>
                <a:cs typeface="Calibri" panose="020F0502020204030204" pitchFamily="34" charset="0"/>
              </a:rPr>
              <a:t> slot</a:t>
            </a:r>
            <a:r>
              <a:rPr dirty="0" err="1">
                <a:solidFill>
                  <a:schemeClr val="tx2">
                    <a:lumMod val="20000"/>
                    <a:lumOff val="80000"/>
                  </a:schemeClr>
                </a:solidFill>
                <a:latin typeface="Calibri" panose="020F0502020204030204" pitchFamily="34" charset="0"/>
                <a:cs typeface="Calibri" panose="020F0502020204030204" pitchFamily="34" charset="0"/>
              </a:rPr>
              <a:t>opmerking</a:t>
            </a:r>
            <a:endParaRPr dirty="0">
              <a:solidFill>
                <a:schemeClr val="tx2">
                  <a:lumMod val="20000"/>
                  <a:lumOff val="80000"/>
                </a:schemeClr>
              </a:solidFill>
              <a:latin typeface="Calibri" panose="020F0502020204030204" pitchFamily="34" charset="0"/>
              <a:cs typeface="Calibri" panose="020F0502020204030204" pitchFamily="34" charset="0"/>
            </a:endParaRPr>
          </a:p>
          <a:p>
            <a:pPr marL="1230312" lvl="1" indent="-595312" defTabSz="457200">
              <a:lnSpc>
                <a:spcPct val="90000"/>
              </a:lnSpc>
              <a:spcBef>
                <a:spcPts val="0"/>
              </a:spcBef>
              <a:buFontTx/>
              <a:buAutoNum type="arabicPeriod"/>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Verklaar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deze</a:t>
            </a:r>
            <a:r>
              <a:rPr dirty="0">
                <a:solidFill>
                  <a:schemeClr val="tx2">
                    <a:lumMod val="20000"/>
                    <a:lumOff val="80000"/>
                  </a:schemeClr>
                </a:solidFill>
                <a:latin typeface="Calibri" panose="020F0502020204030204" pitchFamily="34" charset="0"/>
                <a:cs typeface="Calibri" panose="020F0502020204030204" pitchFamily="34" charset="0"/>
              </a:rPr>
              <a:t> cycles </a:t>
            </a:r>
            <a:r>
              <a:rPr dirty="0" err="1">
                <a:solidFill>
                  <a:schemeClr val="tx2">
                    <a:lumMod val="20000"/>
                    <a:lumOff val="80000"/>
                  </a:schemeClr>
                </a:solidFill>
                <a:latin typeface="Calibri" panose="020F0502020204030204" pitchFamily="34" charset="0"/>
                <a:cs typeface="Calibri" panose="020F0502020204030204" pitchFamily="34" charset="0"/>
              </a:rPr>
              <a:t>voor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afgerond</a:t>
            </a:r>
            <a:endParaRPr dirty="0">
              <a:solidFill>
                <a:schemeClr val="tx2">
                  <a:lumMod val="20000"/>
                  <a:lumOff val="80000"/>
                </a:schemeClr>
              </a:solidFill>
              <a:latin typeface="Calibri" panose="020F0502020204030204" pitchFamily="34" charset="0"/>
              <a:cs typeface="Calibri" panose="020F0502020204030204" pitchFamily="34" charset="0"/>
            </a:endParaRPr>
          </a:p>
          <a:p>
            <a:pPr marL="1230312" lvl="1" indent="-595312" defTabSz="457200">
              <a:lnSpc>
                <a:spcPct val="90000"/>
              </a:lnSpc>
              <a:spcBef>
                <a:spcPts val="0"/>
              </a:spcBef>
              <a:buFontTx/>
              <a:buAutoNum type="arabicPeriod"/>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Nodig</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volgende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persoon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a:t>
            </a:r>
            <a:endParaRPr dirty="0">
              <a:solidFill>
                <a:schemeClr val="tx2">
                  <a:lumMod val="20000"/>
                  <a:lumOff val="80000"/>
                </a:schemeClr>
              </a:solidFill>
              <a:latin typeface="Calibri" panose="020F0502020204030204" pitchFamily="34" charset="0"/>
              <a:cs typeface="Calibri" panose="020F0502020204030204" pitchFamily="34" charset="0"/>
            </a:endParaRPr>
          </a:p>
          <a:p>
            <a:pPr marL="1230312" lvl="1" indent="-595312" defTabSz="457200">
              <a:lnSpc>
                <a:spcPct val="90000"/>
              </a:lnSpc>
              <a:spcBef>
                <a:spcPts val="0"/>
              </a:spcBef>
              <a:buFontTx/>
              <a:buAutoNum type="arabicPeriod"/>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Na de </a:t>
            </a:r>
            <a:r>
              <a:rPr dirty="0" err="1">
                <a:solidFill>
                  <a:schemeClr val="tx2">
                    <a:lumMod val="20000"/>
                    <a:lumOff val="80000"/>
                  </a:schemeClr>
                </a:solidFill>
                <a:latin typeface="Calibri" panose="020F0502020204030204" pitchFamily="34" charset="0"/>
                <a:cs typeface="Calibri" panose="020F0502020204030204" pitchFamily="34" charset="0"/>
              </a:rPr>
              <a:t>laatste</a:t>
            </a:r>
            <a:r>
              <a:rPr dirty="0">
                <a:solidFill>
                  <a:schemeClr val="tx2">
                    <a:lumMod val="20000"/>
                    <a:lumOff val="80000"/>
                  </a:schemeClr>
                </a:solidFill>
                <a:latin typeface="Calibri" panose="020F0502020204030204" pitchFamily="34" charset="0"/>
                <a:cs typeface="Calibri" panose="020F0502020204030204" pitchFamily="34" charset="0"/>
              </a:rPr>
              <a:t>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reacties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neemt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afscheid</a:t>
            </a:r>
            <a:endParaRPr dirty="0">
              <a:solidFill>
                <a:schemeClr val="tx2">
                  <a:lumMod val="20000"/>
                  <a:lumOff val="80000"/>
                </a:schemeClr>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23"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Aandachtspunten</a:t>
            </a:r>
            <a:endParaRPr dirty="0">
              <a:solidFill>
                <a:srgbClr val="00B0F0"/>
              </a:solidFill>
              <a:latin typeface="Calibri" panose="020F0502020204030204" pitchFamily="34" charset="0"/>
              <a:cs typeface="Calibri" panose="020F0502020204030204" pitchFamily="34" charset="0"/>
            </a:endParaRPr>
          </a:p>
        </p:txBody>
      </p:sp>
      <p:sp>
        <p:nvSpPr>
          <p:cNvPr id="224"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lstStyle/>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Leren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gebeurt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alleen</a:t>
            </a:r>
            <a:r>
              <a:rPr dirty="0">
                <a:solidFill>
                  <a:schemeClr val="tx2">
                    <a:lumMod val="20000"/>
                    <a:lumOff val="80000"/>
                  </a:schemeClr>
                </a:solidFill>
                <a:latin typeface="Calibri" panose="020F0502020204030204" pitchFamily="34" charset="0"/>
                <a:cs typeface="Calibri" panose="020F0502020204030204" pitchFamily="34" charset="0"/>
              </a:rPr>
              <a:t> in de zone van </a:t>
            </a:r>
            <a:r>
              <a:rPr dirty="0">
                <a:solidFill>
                  <a:srgbClr val="00B0F0"/>
                </a:solidFill>
                <a:latin typeface="Calibri" panose="020F0502020204030204" pitchFamily="34" charset="0"/>
                <a:cs typeface="Calibri" panose="020F0502020204030204" pitchFamily="34" charset="0"/>
              </a:rPr>
              <a:t>discomfort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Daar</a:t>
            </a:r>
            <a:r>
              <a:rPr dirty="0">
                <a:solidFill>
                  <a:schemeClr val="tx2">
                    <a:lumMod val="20000"/>
                    <a:lumOff val="80000"/>
                  </a:schemeClr>
                </a:solidFill>
                <a:latin typeface="Calibri" panose="020F0502020204030204" pitchFamily="34" charset="0"/>
                <a:cs typeface="Calibri" panose="020F0502020204030204" pitchFamily="34" charset="0"/>
              </a:rPr>
              <a:t> is het </a:t>
            </a:r>
            <a:r>
              <a:rPr dirty="0" err="1">
                <a:solidFill>
                  <a:schemeClr val="tx2">
                    <a:lumMod val="20000"/>
                    <a:lumOff val="80000"/>
                  </a:schemeClr>
                </a:solidFill>
                <a:latin typeface="Calibri" panose="020F0502020204030204" pitchFamily="34" charset="0"/>
                <a:cs typeface="Calibri" panose="020F0502020204030204" pitchFamily="34" charset="0"/>
              </a:rPr>
              <a:t>onbekend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ongemakkelijk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daar</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niet-weten</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hoogste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doel</a:t>
            </a:r>
            <a:r>
              <a:rPr dirty="0">
                <a:solidFill>
                  <a:schemeClr val="tx2">
                    <a:lumMod val="20000"/>
                    <a:lumOff val="80000"/>
                  </a:schemeClr>
                </a:solidFill>
                <a:latin typeface="Calibri" panose="020F0502020204030204" pitchFamily="34" charset="0"/>
                <a:cs typeface="Calibri" panose="020F0502020204030204" pitchFamily="34" charset="0"/>
              </a:rPr>
              <a:t> van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proces</a:t>
            </a:r>
            <a:r>
              <a:rPr dirty="0">
                <a:solidFill>
                  <a:schemeClr val="tx2">
                    <a:lumMod val="20000"/>
                    <a:lumOff val="80000"/>
                  </a:schemeClr>
                </a:solidFill>
                <a:latin typeface="Calibri" panose="020F0502020204030204" pitchFamily="34" charset="0"/>
                <a:cs typeface="Calibri" panose="020F0502020204030204" pitchFamily="34" charset="0"/>
              </a:rPr>
              <a:t> is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daarheen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begeleiden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dus</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taak</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zult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dus</a:t>
            </a:r>
            <a:r>
              <a:rPr dirty="0">
                <a:solidFill>
                  <a:schemeClr val="tx2">
                    <a:lumMod val="20000"/>
                    <a:lumOff val="80000"/>
                  </a:schemeClr>
                </a:solidFill>
                <a:latin typeface="Calibri" panose="020F0502020204030204" pitchFamily="34" charset="0"/>
                <a:cs typeface="Calibri" panose="020F0502020204030204" pitchFamily="34" charset="0"/>
              </a:rPr>
              <a:t> comfort </a:t>
            </a:r>
            <a:r>
              <a:rPr dirty="0" err="1">
                <a:solidFill>
                  <a:schemeClr val="tx2">
                    <a:lumMod val="20000"/>
                    <a:lumOff val="80000"/>
                  </a:schemeClr>
                </a:solidFill>
                <a:latin typeface="Calibri" panose="020F0502020204030204" pitchFamily="34" charset="0"/>
                <a:cs typeface="Calibri" panose="020F0502020204030204" pitchFamily="34" charset="0"/>
              </a:rPr>
              <a:t>moeten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bieden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willen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gaan</a:t>
            </a:r>
            <a:r>
              <a:rPr dirty="0">
                <a:solidFill>
                  <a:schemeClr val="tx2">
                    <a:lumMod val="20000"/>
                    <a:lumOff val="80000"/>
                  </a:schemeClr>
                </a:solidFill>
                <a:latin typeface="Calibri" panose="020F0502020204030204" pitchFamily="34" charset="0"/>
                <a:cs typeface="Calibri" panose="020F0502020204030204" pitchFamily="34" charset="0"/>
              </a:rPr>
              <a:t> met </a:t>
            </a:r>
            <a:r>
              <a:rPr dirty="0" err="1">
                <a:solidFill>
                  <a:schemeClr val="tx2">
                    <a:lumMod val="20000"/>
                    <a:lumOff val="80000"/>
                  </a:schemeClr>
                </a:solidFill>
                <a:latin typeface="Calibri" panose="020F0502020204030204" pitchFamily="34" charset="0"/>
                <a:cs typeface="Calibri" panose="020F0502020204030204" pitchFamily="34" charset="0"/>
              </a:rPr>
              <a:t>uitingen</a:t>
            </a:r>
            <a:r>
              <a:rPr dirty="0">
                <a:solidFill>
                  <a:schemeClr val="tx2">
                    <a:lumMod val="20000"/>
                    <a:lumOff val="80000"/>
                  </a:schemeClr>
                </a:solidFill>
                <a:latin typeface="Calibri" panose="020F0502020204030204" pitchFamily="34" charset="0"/>
                <a:cs typeface="Calibri" panose="020F0502020204030204" pitchFamily="34" charset="0"/>
              </a:rPr>
              <a:t> van discomfort, </a:t>
            </a:r>
            <a:r>
              <a:rPr dirty="0" err="1">
                <a:solidFill>
                  <a:schemeClr val="tx2">
                    <a:lumMod val="20000"/>
                    <a:lumOff val="80000"/>
                  </a:schemeClr>
                </a:solidFill>
                <a:latin typeface="Calibri" panose="020F0502020204030204" pitchFamily="34" charset="0"/>
                <a:cs typeface="Calibri" panose="020F0502020204030204" pitchFamily="34" charset="0"/>
              </a:rPr>
              <a:t>onder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andere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ontroering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weerstand</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Hoewel</a:t>
            </a:r>
            <a:r>
              <a:rPr dirty="0">
                <a:solidFill>
                  <a:schemeClr val="tx2">
                    <a:lumMod val="20000"/>
                    <a:lumOff val="80000"/>
                  </a:schemeClr>
                </a:solidFill>
                <a:latin typeface="Calibri" panose="020F0502020204030204" pitchFamily="34" charset="0"/>
                <a:cs typeface="Calibri" panose="020F0502020204030204" pitchFamily="34" charset="0"/>
              </a:rPr>
              <a:t> erg </a:t>
            </a:r>
            <a:r>
              <a:rPr dirty="0" err="1">
                <a:solidFill>
                  <a:schemeClr val="tx2">
                    <a:lumMod val="20000"/>
                    <a:lumOff val="80000"/>
                  </a:schemeClr>
                </a:solidFill>
                <a:latin typeface="Calibri" panose="020F0502020204030204" pitchFamily="34" charset="0"/>
                <a:cs typeface="Calibri" panose="020F0502020204030204" pitchFamily="34" charset="0"/>
              </a:rPr>
              <a:t>verleidelijk</a:t>
            </a:r>
            <a:r>
              <a:rPr dirty="0">
                <a:solidFill>
                  <a:schemeClr val="tx2">
                    <a:lumMod val="20000"/>
                    <a:lumOff val="80000"/>
                  </a:schemeClr>
                </a:solidFill>
                <a:latin typeface="Calibri" panose="020F0502020204030204" pitchFamily="34" charset="0"/>
                <a:cs typeface="Calibri" panose="020F0502020204030204" pitchFamily="34" charset="0"/>
              </a:rPr>
              <a:t>, analyses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adviezen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geven</a:t>
            </a:r>
            <a:r>
              <a:rPr dirty="0">
                <a:solidFill>
                  <a:schemeClr val="tx2">
                    <a:lumMod val="20000"/>
                    <a:lumOff val="80000"/>
                  </a:schemeClr>
                </a:solidFill>
                <a:latin typeface="Calibri" panose="020F0502020204030204" pitchFamily="34" charset="0"/>
                <a:cs typeface="Calibri" panose="020F0502020204030204" pitchFamily="34" charset="0"/>
              </a:rPr>
              <a:t> past </a:t>
            </a:r>
            <a:r>
              <a:rPr dirty="0" err="1">
                <a:solidFill>
                  <a:schemeClr val="tx2">
                    <a:lumMod val="20000"/>
                    <a:lumOff val="80000"/>
                  </a:schemeClr>
                </a:solidFill>
                <a:latin typeface="Calibri" panose="020F0502020204030204" pitchFamily="34" charset="0"/>
                <a:cs typeface="Calibri" panose="020F0502020204030204" pitchFamily="34" charset="0"/>
              </a:rPr>
              <a:t>niet</a:t>
            </a:r>
            <a:r>
              <a:rPr dirty="0">
                <a:solidFill>
                  <a:schemeClr val="tx2">
                    <a:lumMod val="20000"/>
                    <a:lumOff val="80000"/>
                  </a:schemeClr>
                </a:solidFill>
                <a:latin typeface="Calibri" panose="020F0502020204030204" pitchFamily="34" charset="0"/>
                <a:cs typeface="Calibri" panose="020F0502020204030204" pitchFamily="34" charset="0"/>
              </a:rPr>
              <a:t> in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leerproces</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geeft</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eigenaarschap</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Laat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alleen</a:t>
            </a:r>
            <a:r>
              <a:rPr dirty="0">
                <a:solidFill>
                  <a:schemeClr val="tx2">
                    <a:lumMod val="20000"/>
                    <a:lumOff val="80000"/>
                  </a:schemeClr>
                </a:solidFill>
                <a:latin typeface="Calibri" panose="020F0502020204030204" pitchFamily="34" charset="0"/>
                <a:cs typeface="Calibri" panose="020F0502020204030204" pitchFamily="34" charset="0"/>
              </a:rPr>
              <a:t> toe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acute </a:t>
            </a:r>
            <a:r>
              <a:rPr dirty="0" err="1">
                <a:solidFill>
                  <a:schemeClr val="tx2">
                    <a:lumMod val="20000"/>
                    <a:lumOff val="80000"/>
                  </a:schemeClr>
                </a:solidFill>
                <a:latin typeface="Calibri" panose="020F0502020204030204" pitchFamily="34" charset="0"/>
                <a:cs typeface="Calibri" panose="020F0502020204030204" pitchFamily="34" charset="0"/>
              </a:rPr>
              <a:t>situatie</a:t>
            </a:r>
            <a:r>
              <a:rPr dirty="0">
                <a:solidFill>
                  <a:schemeClr val="tx2">
                    <a:lumMod val="20000"/>
                    <a:lumOff val="80000"/>
                  </a:schemeClr>
                </a:solidFill>
                <a:latin typeface="Calibri" panose="020F0502020204030204" pitchFamily="34" charset="0"/>
                <a:cs typeface="Calibri" panose="020F0502020204030204" pitchFamily="34" charset="0"/>
              </a:rPr>
              <a:t> is.</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praat</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doorgaans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teken</a:t>
            </a:r>
            <a:r>
              <a:rPr dirty="0">
                <a:solidFill>
                  <a:schemeClr val="tx2">
                    <a:lumMod val="20000"/>
                    <a:lumOff val="80000"/>
                  </a:schemeClr>
                </a:solidFill>
                <a:latin typeface="Calibri" panose="020F0502020204030204" pitchFamily="34" charset="0"/>
                <a:cs typeface="Calibri" panose="020F0502020204030204" pitchFamily="34" charset="0"/>
              </a:rPr>
              <a:t> van </a:t>
            </a:r>
            <a:r>
              <a:rPr dirty="0" err="1">
                <a:solidFill>
                  <a:schemeClr val="tx2">
                    <a:lumMod val="20000"/>
                    <a:lumOff val="80000"/>
                  </a:schemeClr>
                </a:solidFill>
                <a:latin typeface="Calibri" panose="020F0502020204030204" pitchFamily="34" charset="0"/>
                <a:cs typeface="Calibri" panose="020F0502020204030204" pitchFamily="34" charset="0"/>
              </a:rPr>
              <a:t>leren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persoon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beweegt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niet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in”. </a:t>
            </a:r>
            <a:r>
              <a:rPr dirty="0" err="1">
                <a:solidFill>
                  <a:schemeClr val="tx2">
                    <a:lumMod val="20000"/>
                    <a:lumOff val="80000"/>
                  </a:schemeClr>
                </a:solidFill>
                <a:latin typeface="Calibri" panose="020F0502020204030204" pitchFamily="34" charset="0"/>
                <a:cs typeface="Calibri" panose="020F0502020204030204" pitchFamily="34" charset="0"/>
              </a:rPr>
              <a:t>Iedereen</a:t>
            </a:r>
            <a:r>
              <a:rPr dirty="0">
                <a:solidFill>
                  <a:schemeClr val="tx2">
                    <a:lumMod val="20000"/>
                    <a:lumOff val="80000"/>
                  </a:schemeClr>
                </a:solidFill>
                <a:latin typeface="Calibri" panose="020F0502020204030204" pitchFamily="34" charset="0"/>
                <a:cs typeface="Calibri" panose="020F0502020204030204" pitchFamily="34" charset="0"/>
              </a:rPr>
              <a:t> die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merkt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heeft</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recht</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onderbreken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zeggen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al, dank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Realiseer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ook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bevragers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veel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inhoudelijkheid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willen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zo </a:t>
            </a:r>
            <a:r>
              <a:rPr dirty="0" err="1">
                <a:solidFill>
                  <a:schemeClr val="tx2">
                    <a:lumMod val="20000"/>
                    <a:lumOff val="80000"/>
                  </a:schemeClr>
                </a:solidFill>
                <a:latin typeface="Calibri" panose="020F0502020204030204" pitchFamily="34" charset="0"/>
                <a:cs typeface="Calibri" panose="020F0502020204030204" pitchFamily="34" charset="0"/>
              </a:rPr>
              <a:t>uit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hun</a:t>
            </a:r>
            <a:r>
              <a:rPr dirty="0">
                <a:solidFill>
                  <a:schemeClr val="tx2">
                    <a:lumMod val="20000"/>
                    <a:lumOff val="80000"/>
                  </a:schemeClr>
                </a:solidFill>
                <a:latin typeface="Calibri" panose="020F0502020204030204" pitchFamily="34" charset="0"/>
                <a:cs typeface="Calibri" panose="020F0502020204030204" pitchFamily="34" charset="0"/>
              </a:rPr>
              <a:t> discomfort </a:t>
            </a:r>
            <a:r>
              <a:rPr dirty="0" err="1">
                <a:solidFill>
                  <a:schemeClr val="tx2">
                    <a:lumMod val="20000"/>
                    <a:lumOff val="80000"/>
                  </a:schemeClr>
                </a:solidFill>
                <a:latin typeface="Calibri" panose="020F0502020204030204" pitchFamily="34" charset="0"/>
                <a:cs typeface="Calibri" panose="020F0502020204030204" pitchFamily="34" charset="0"/>
              </a:rPr>
              <a:t>stappen</a:t>
            </a:r>
            <a:r>
              <a:rPr dirty="0">
                <a:solidFill>
                  <a:schemeClr val="tx2">
                    <a:lumMod val="20000"/>
                    <a:lumOff val="80000"/>
                  </a:schemeClr>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23"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Aandachtspunten</a:t>
            </a:r>
            <a:endParaRPr dirty="0">
              <a:solidFill>
                <a:srgbClr val="00B0F0"/>
              </a:solidFill>
              <a:latin typeface="Calibri" panose="020F0502020204030204" pitchFamily="34" charset="0"/>
              <a:cs typeface="Calibri" panose="020F0502020204030204" pitchFamily="34" charset="0"/>
            </a:endParaRPr>
          </a:p>
        </p:txBody>
      </p:sp>
      <p:sp>
        <p:nvSpPr>
          <p:cNvPr id="224"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a:bodyPr>
          <a:lstStyle/>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 Als je intervisie inzet in je eigen organisatie dan komt als snel de vraag boven hoe je om gaat met de onderlinge relaties. Gaat iemand het achterste van zijn of haar tong laten zien als er iemand in de ruimte zit die onderdeel is van de ingebrachte casus. Ga hier reëel mee om. Spreek bijvoorbeeld af hoe je om gaat met </a:t>
            </a:r>
            <a:r>
              <a:rPr lang="nl-NL" dirty="0">
                <a:solidFill>
                  <a:srgbClr val="00B0F0"/>
                </a:solidFill>
                <a:latin typeface="Calibri" panose="020F0502020204030204" pitchFamily="34" charset="0"/>
                <a:cs typeface="Calibri" panose="020F0502020204030204" pitchFamily="34" charset="0"/>
              </a:rPr>
              <a:t>vertrouwelijkheid</a:t>
            </a:r>
            <a:r>
              <a:rPr lang="nl-NL" dirty="0">
                <a:solidFill>
                  <a:schemeClr val="tx2">
                    <a:lumMod val="20000"/>
                    <a:lumOff val="80000"/>
                  </a:schemeClr>
                </a:solidFill>
                <a:latin typeface="Calibri" panose="020F0502020204030204" pitchFamily="34" charset="0"/>
                <a:cs typeface="Calibri" panose="020F0502020204030204" pitchFamily="34" charset="0"/>
              </a:rPr>
              <a:t>. Focus op de </a:t>
            </a:r>
            <a:r>
              <a:rPr lang="nl-NL" dirty="0">
                <a:solidFill>
                  <a:srgbClr val="00B0F0"/>
                </a:solidFill>
                <a:latin typeface="Calibri" panose="020F0502020204030204" pitchFamily="34" charset="0"/>
                <a:cs typeface="Calibri" panose="020F0502020204030204" pitchFamily="34" charset="0"/>
              </a:rPr>
              <a:t>leervraag</a:t>
            </a:r>
            <a:r>
              <a:rPr lang="nl-NL" dirty="0">
                <a:solidFill>
                  <a:schemeClr val="tx2">
                    <a:lumMod val="20000"/>
                    <a:lumOff val="80000"/>
                  </a:schemeClr>
                </a:solidFill>
                <a:latin typeface="Calibri" panose="020F0502020204030204" pitchFamily="34" charset="0"/>
                <a:cs typeface="Calibri" panose="020F0502020204030204" pitchFamily="34" charset="0"/>
              </a:rPr>
              <a:t> en minder op de casus. In het uiterste geval gaat de persoon die onderdeel is van de casus even de ruimte uit. Als dit in alle helderheid gebeurt, dan is het zuiver en hanteerbaar voor iedereen. </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 Intervisie is een vorm van onderling leren. Dit kan onderdeel zijn van hoe jij als leidinggevende het onderlinge leren wil laten inpassen in de manier van werken. Daarom vraagt het veel van de initiatiefnemer om heel duidelijk te maken wat </a:t>
            </a:r>
            <a:r>
              <a:rPr lang="nl-NL" dirty="0">
                <a:solidFill>
                  <a:srgbClr val="00B0F0"/>
                </a:solidFill>
                <a:latin typeface="Calibri" panose="020F0502020204030204" pitchFamily="34" charset="0"/>
                <a:cs typeface="Calibri" panose="020F0502020204030204" pitchFamily="34" charset="0"/>
              </a:rPr>
              <a:t>jouw visie is op samenwerken en samen leren</a:t>
            </a:r>
            <a:r>
              <a:rPr lang="nl-NL" dirty="0">
                <a:solidFill>
                  <a:schemeClr val="tx2">
                    <a:lumMod val="20000"/>
                    <a:lumOff val="80000"/>
                  </a:schemeClr>
                </a:solidFill>
                <a:latin typeface="Calibri" panose="020F0502020204030204" pitchFamily="34" charset="0"/>
                <a:cs typeface="Calibri" panose="020F0502020204030204" pitchFamily="34" charset="0"/>
              </a:rPr>
              <a:t> en dat je met dit middel met elkaar er voor zorgt dat steeds het optimale potentieel benut wordt. </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Dat is dan de basis van</a:t>
            </a:r>
            <a:r>
              <a:rPr lang="nl-NL" dirty="0">
                <a:solidFill>
                  <a:srgbClr val="00B0F0"/>
                </a:solidFill>
                <a:latin typeface="Calibri" panose="020F0502020204030204" pitchFamily="34" charset="0"/>
                <a:cs typeface="Calibri" panose="020F0502020204030204" pitchFamily="34" charset="0"/>
              </a:rPr>
              <a:t> jouw uitnodiging </a:t>
            </a:r>
            <a:r>
              <a:rPr lang="nl-NL" dirty="0">
                <a:solidFill>
                  <a:schemeClr val="tx2">
                    <a:lumMod val="20000"/>
                    <a:lumOff val="80000"/>
                  </a:schemeClr>
                </a:solidFill>
                <a:latin typeface="Calibri" panose="020F0502020204030204" pitchFamily="34" charset="0"/>
                <a:cs typeface="Calibri" panose="020F0502020204030204" pitchFamily="34" charset="0"/>
              </a:rPr>
              <a:t>tot onderling leren. Succes met elkaar!</a:t>
            </a:r>
          </a:p>
        </p:txBody>
      </p:sp>
    </p:spTree>
    <p:extLst>
      <p:ext uri="{BB962C8B-B14F-4D97-AF65-F5344CB8AC3E}">
        <p14:creationId xmlns:p14="http://schemas.microsoft.com/office/powerpoint/2010/main" val="306285255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57"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a:solidFill>
                  <a:srgbClr val="00B0F0"/>
                </a:solidFill>
                <a:latin typeface="Calibri" panose="020F0502020204030204" pitchFamily="34" charset="0"/>
                <a:cs typeface="Calibri" panose="020F0502020204030204" pitchFamily="34" charset="0"/>
              </a:rPr>
              <a:t>Context &amp; </a:t>
            </a:r>
            <a:r>
              <a:rPr dirty="0" err="1">
                <a:solidFill>
                  <a:srgbClr val="00B0F0"/>
                </a:solidFill>
                <a:latin typeface="Calibri" panose="020F0502020204030204" pitchFamily="34" charset="0"/>
                <a:cs typeface="Calibri" panose="020F0502020204030204" pitchFamily="34" charset="0"/>
              </a:rPr>
              <a:t>doel</a:t>
            </a:r>
            <a:endParaRPr dirty="0">
              <a:solidFill>
                <a:srgbClr val="00B0F0"/>
              </a:solidFill>
              <a:latin typeface="Calibri" panose="020F0502020204030204" pitchFamily="34" charset="0"/>
              <a:cs typeface="Calibri" panose="020F0502020204030204" pitchFamily="34" charset="0"/>
            </a:endParaRPr>
          </a:p>
        </p:txBody>
      </p:sp>
      <p:sp>
        <p:nvSpPr>
          <p:cNvPr id="158" name="doorloop het volgende en schrijf de tekst van het gesprek uit:…"/>
          <p:cNvSpPr txBox="1">
            <a:spLocks noGrp="1"/>
          </p:cNvSpPr>
          <p:nvPr>
            <p:ph type="body" idx="1"/>
          </p:nvPr>
        </p:nvSpPr>
        <p:spPr>
          <a:xfrm>
            <a:off x="1245585" y="2275839"/>
            <a:ext cx="10641615" cy="6641932"/>
          </a:xfrm>
          <a:prstGeom prst="rect">
            <a:avLst/>
          </a:prstGeom>
        </p:spPr>
        <p:txBody>
          <a:bodyPr anchor="ctr"/>
          <a:lstStyle/>
          <a:p>
            <a:pPr marL="0" indent="0" defTabSz="425195">
              <a:lnSpc>
                <a:spcPct val="80000"/>
              </a:lnSpc>
              <a:spcBef>
                <a:spcPts val="0"/>
              </a:spcBef>
              <a:buSzTx/>
              <a:buNone/>
              <a:defRPr sz="2697">
                <a:solidFill>
                  <a:srgbClr val="271807"/>
                </a:solidFill>
                <a:uFill>
                  <a:solidFill>
                    <a:srgbClr val="000000"/>
                  </a:solidFill>
                </a:uFill>
                <a:latin typeface="Calibri"/>
                <a:ea typeface="Calibri"/>
                <a:cs typeface="Calibri"/>
                <a:sym typeface="Calibri"/>
              </a:defRPr>
            </a:pPr>
            <a:r>
              <a:rPr dirty="0" err="1">
                <a:solidFill>
                  <a:schemeClr val="tx2">
                    <a:lumMod val="20000"/>
                    <a:lumOff val="80000"/>
                  </a:schemeClr>
                </a:solidFill>
              </a:rPr>
              <a:t>Intervisie</a:t>
            </a:r>
            <a:r>
              <a:rPr dirty="0">
                <a:solidFill>
                  <a:schemeClr val="tx2">
                    <a:lumMod val="20000"/>
                    <a:lumOff val="80000"/>
                  </a:schemeClr>
                </a:solidFill>
              </a:rPr>
              <a:t> is </a:t>
            </a:r>
            <a:r>
              <a:rPr dirty="0" err="1">
                <a:solidFill>
                  <a:schemeClr val="tx2">
                    <a:lumMod val="20000"/>
                    <a:lumOff val="80000"/>
                  </a:schemeClr>
                </a:solidFill>
              </a:rPr>
              <a:t>een</a:t>
            </a:r>
            <a:r>
              <a:rPr dirty="0">
                <a:solidFill>
                  <a:schemeClr val="tx2">
                    <a:lumMod val="20000"/>
                    <a:lumOff val="80000"/>
                  </a:schemeClr>
                </a:solidFill>
              </a:rPr>
              <a:t> instrument </a:t>
            </a:r>
            <a:r>
              <a:rPr dirty="0" err="1">
                <a:solidFill>
                  <a:schemeClr val="tx2">
                    <a:lumMod val="20000"/>
                    <a:lumOff val="80000"/>
                  </a:schemeClr>
                </a:solidFill>
              </a:rPr>
              <a:t>voor</a:t>
            </a:r>
            <a:r>
              <a:rPr dirty="0">
                <a:solidFill>
                  <a:schemeClr val="tx2">
                    <a:lumMod val="20000"/>
                    <a:lumOff val="80000"/>
                  </a:schemeClr>
                </a:solidFill>
              </a:rPr>
              <a:t> </a:t>
            </a:r>
            <a:r>
              <a:rPr dirty="0" err="1">
                <a:solidFill>
                  <a:srgbClr val="00B0F0"/>
                </a:solidFill>
              </a:rPr>
              <a:t>onderling</a:t>
            </a:r>
            <a:r>
              <a:rPr dirty="0">
                <a:solidFill>
                  <a:srgbClr val="00B0F0"/>
                </a:solidFill>
              </a:rPr>
              <a:t> </a:t>
            </a:r>
            <a:r>
              <a:rPr dirty="0" err="1">
                <a:solidFill>
                  <a:srgbClr val="00B0F0"/>
                </a:solidFill>
              </a:rPr>
              <a:t>leren</a:t>
            </a:r>
            <a:r>
              <a:rPr dirty="0">
                <a:solidFill>
                  <a:schemeClr val="tx2">
                    <a:lumMod val="20000"/>
                    <a:lumOff val="80000"/>
                  </a:schemeClr>
                </a:solidFill>
              </a:rPr>
              <a:t>. Het is </a:t>
            </a:r>
            <a:r>
              <a:rPr dirty="0" err="1">
                <a:solidFill>
                  <a:schemeClr val="tx2">
                    <a:lumMod val="20000"/>
                    <a:lumOff val="80000"/>
                  </a:schemeClr>
                </a:solidFill>
              </a:rPr>
              <a:t>vooral</a:t>
            </a:r>
            <a:r>
              <a:rPr dirty="0">
                <a:solidFill>
                  <a:schemeClr val="tx2">
                    <a:lumMod val="20000"/>
                    <a:lumOff val="80000"/>
                  </a:schemeClr>
                </a:solidFill>
              </a:rPr>
              <a:t> </a:t>
            </a:r>
            <a:r>
              <a:rPr dirty="0" err="1">
                <a:solidFill>
                  <a:schemeClr val="tx2">
                    <a:lumMod val="20000"/>
                    <a:lumOff val="80000"/>
                  </a:schemeClr>
                </a:solidFill>
              </a:rPr>
              <a:t>geschikt</a:t>
            </a:r>
            <a:r>
              <a:rPr dirty="0">
                <a:solidFill>
                  <a:schemeClr val="tx2">
                    <a:lumMod val="20000"/>
                    <a:lumOff val="80000"/>
                  </a:schemeClr>
                </a:solidFill>
              </a:rPr>
              <a:t> </a:t>
            </a:r>
            <a:r>
              <a:rPr dirty="0" err="1">
                <a:solidFill>
                  <a:schemeClr val="tx2">
                    <a:lumMod val="20000"/>
                    <a:lumOff val="80000"/>
                  </a:schemeClr>
                </a:solidFill>
              </a:rPr>
              <a:t>voor</a:t>
            </a:r>
            <a:r>
              <a:rPr dirty="0">
                <a:solidFill>
                  <a:schemeClr val="tx2">
                    <a:lumMod val="20000"/>
                    <a:lumOff val="80000"/>
                  </a:schemeClr>
                </a:solidFill>
              </a:rPr>
              <a:t> </a:t>
            </a:r>
            <a:r>
              <a:rPr dirty="0" err="1">
                <a:solidFill>
                  <a:schemeClr val="tx2">
                    <a:lumMod val="20000"/>
                    <a:lumOff val="80000"/>
                  </a:schemeClr>
                </a:solidFill>
              </a:rPr>
              <a:t>mensen</a:t>
            </a:r>
            <a:r>
              <a:rPr dirty="0">
                <a:solidFill>
                  <a:schemeClr val="tx2">
                    <a:lumMod val="20000"/>
                    <a:lumOff val="80000"/>
                  </a:schemeClr>
                </a:solidFill>
              </a:rPr>
              <a:t> die met </a:t>
            </a:r>
            <a:r>
              <a:rPr dirty="0" err="1">
                <a:solidFill>
                  <a:schemeClr val="tx2">
                    <a:lumMod val="20000"/>
                    <a:lumOff val="80000"/>
                  </a:schemeClr>
                </a:solidFill>
              </a:rPr>
              <a:t>elkaar</a:t>
            </a:r>
            <a:r>
              <a:rPr dirty="0">
                <a:solidFill>
                  <a:schemeClr val="tx2">
                    <a:lumMod val="20000"/>
                    <a:lumOff val="80000"/>
                  </a:schemeClr>
                </a:solidFill>
              </a:rPr>
              <a:t> </a:t>
            </a:r>
            <a:r>
              <a:rPr dirty="0" err="1">
                <a:solidFill>
                  <a:schemeClr val="tx2">
                    <a:lumMod val="20000"/>
                    <a:lumOff val="80000"/>
                  </a:schemeClr>
                </a:solidFill>
              </a:rPr>
              <a:t>werken</a:t>
            </a:r>
            <a:r>
              <a:rPr dirty="0">
                <a:solidFill>
                  <a:schemeClr val="tx2">
                    <a:lumMod val="20000"/>
                    <a:lumOff val="80000"/>
                  </a:schemeClr>
                </a:solidFill>
              </a:rPr>
              <a:t> </a:t>
            </a:r>
            <a:r>
              <a:rPr dirty="0" err="1">
                <a:solidFill>
                  <a:schemeClr val="tx2">
                    <a:lumMod val="20000"/>
                    <a:lumOff val="80000"/>
                  </a:schemeClr>
                </a:solidFill>
              </a:rPr>
              <a:t>en</a:t>
            </a:r>
            <a:r>
              <a:rPr dirty="0">
                <a:solidFill>
                  <a:schemeClr val="tx2">
                    <a:lumMod val="20000"/>
                    <a:lumOff val="80000"/>
                  </a:schemeClr>
                </a:solidFill>
              </a:rPr>
              <a:t> </a:t>
            </a:r>
            <a:r>
              <a:rPr dirty="0" err="1">
                <a:solidFill>
                  <a:schemeClr val="tx2">
                    <a:lumMod val="20000"/>
                    <a:lumOff val="80000"/>
                  </a:schemeClr>
                </a:solidFill>
              </a:rPr>
              <a:t>willen</a:t>
            </a:r>
            <a:r>
              <a:rPr dirty="0">
                <a:solidFill>
                  <a:schemeClr val="tx2">
                    <a:lumMod val="20000"/>
                    <a:lumOff val="80000"/>
                  </a:schemeClr>
                </a:solidFill>
              </a:rPr>
              <a:t> </a:t>
            </a:r>
            <a:r>
              <a:rPr dirty="0" err="1">
                <a:solidFill>
                  <a:schemeClr val="tx2">
                    <a:lumMod val="20000"/>
                    <a:lumOff val="80000"/>
                  </a:schemeClr>
                </a:solidFill>
              </a:rPr>
              <a:t>leren</a:t>
            </a:r>
            <a:r>
              <a:rPr dirty="0">
                <a:solidFill>
                  <a:schemeClr val="tx2">
                    <a:lumMod val="20000"/>
                    <a:lumOff val="80000"/>
                  </a:schemeClr>
                </a:solidFill>
              </a:rPr>
              <a:t> </a:t>
            </a:r>
            <a:r>
              <a:rPr dirty="0" err="1">
                <a:solidFill>
                  <a:schemeClr val="tx2">
                    <a:lumMod val="20000"/>
                    <a:lumOff val="80000"/>
                  </a:schemeClr>
                </a:solidFill>
              </a:rPr>
              <a:t>en</a:t>
            </a:r>
            <a:r>
              <a:rPr dirty="0">
                <a:solidFill>
                  <a:schemeClr val="tx2">
                    <a:lumMod val="20000"/>
                    <a:lumOff val="80000"/>
                  </a:schemeClr>
                </a:solidFill>
              </a:rPr>
              <a:t> </a:t>
            </a:r>
            <a:r>
              <a:rPr dirty="0" err="1">
                <a:solidFill>
                  <a:schemeClr val="tx2">
                    <a:lumMod val="20000"/>
                    <a:lumOff val="80000"/>
                  </a:schemeClr>
                </a:solidFill>
              </a:rPr>
              <a:t>daarom</a:t>
            </a:r>
            <a:r>
              <a:rPr dirty="0">
                <a:solidFill>
                  <a:schemeClr val="tx2">
                    <a:lumMod val="20000"/>
                    <a:lumOff val="80000"/>
                  </a:schemeClr>
                </a:solidFill>
              </a:rPr>
              <a:t> </a:t>
            </a:r>
            <a:r>
              <a:rPr dirty="0" err="1">
                <a:solidFill>
                  <a:schemeClr val="tx2">
                    <a:lumMod val="20000"/>
                    <a:lumOff val="80000"/>
                  </a:schemeClr>
                </a:solidFill>
              </a:rPr>
              <a:t>bereid</a:t>
            </a:r>
            <a:r>
              <a:rPr dirty="0">
                <a:solidFill>
                  <a:schemeClr val="tx2">
                    <a:lumMod val="20000"/>
                    <a:lumOff val="80000"/>
                  </a:schemeClr>
                </a:solidFill>
              </a:rPr>
              <a:t> </a:t>
            </a:r>
            <a:r>
              <a:rPr dirty="0" err="1">
                <a:solidFill>
                  <a:schemeClr val="tx2">
                    <a:lumMod val="20000"/>
                    <a:lumOff val="80000"/>
                  </a:schemeClr>
                </a:solidFill>
              </a:rPr>
              <a:t>zijn</a:t>
            </a:r>
            <a:r>
              <a:rPr dirty="0">
                <a:solidFill>
                  <a:schemeClr val="tx2">
                    <a:lumMod val="20000"/>
                    <a:lumOff val="80000"/>
                  </a:schemeClr>
                </a:solidFill>
              </a:rPr>
              <a:t> </a:t>
            </a:r>
            <a:r>
              <a:rPr dirty="0" err="1">
                <a:solidFill>
                  <a:schemeClr val="tx2">
                    <a:lumMod val="20000"/>
                    <a:lumOff val="80000"/>
                  </a:schemeClr>
                </a:solidFill>
              </a:rPr>
              <a:t>daarin</a:t>
            </a:r>
            <a:r>
              <a:rPr dirty="0">
                <a:solidFill>
                  <a:schemeClr val="tx2">
                    <a:lumMod val="20000"/>
                    <a:lumOff val="80000"/>
                  </a:schemeClr>
                </a:solidFill>
              </a:rPr>
              <a:t> </a:t>
            </a:r>
            <a:r>
              <a:rPr dirty="0" err="1">
                <a:solidFill>
                  <a:schemeClr val="tx2">
                    <a:lumMod val="20000"/>
                    <a:lumOff val="80000"/>
                  </a:schemeClr>
                </a:solidFill>
              </a:rPr>
              <a:t>te</a:t>
            </a:r>
            <a:r>
              <a:rPr dirty="0">
                <a:solidFill>
                  <a:schemeClr val="tx2">
                    <a:lumMod val="20000"/>
                    <a:lumOff val="80000"/>
                  </a:schemeClr>
                </a:solidFill>
              </a:rPr>
              <a:t> </a:t>
            </a:r>
            <a:r>
              <a:rPr dirty="0" err="1">
                <a:solidFill>
                  <a:schemeClr val="tx2">
                    <a:lumMod val="20000"/>
                    <a:lumOff val="80000"/>
                  </a:schemeClr>
                </a:solidFill>
              </a:rPr>
              <a:t>investeren</a:t>
            </a:r>
            <a:r>
              <a:rPr dirty="0">
                <a:solidFill>
                  <a:schemeClr val="tx2">
                    <a:lumMod val="20000"/>
                    <a:lumOff val="80000"/>
                  </a:schemeClr>
                </a:solidFill>
              </a:rPr>
              <a:t>. </a:t>
            </a:r>
            <a:r>
              <a:rPr dirty="0" err="1">
                <a:solidFill>
                  <a:schemeClr val="tx2">
                    <a:lumMod val="20000"/>
                    <a:lumOff val="80000"/>
                  </a:schemeClr>
                </a:solidFill>
              </a:rPr>
              <a:t>Naast</a:t>
            </a:r>
            <a:r>
              <a:rPr dirty="0">
                <a:solidFill>
                  <a:schemeClr val="tx2">
                    <a:lumMod val="20000"/>
                    <a:lumOff val="80000"/>
                  </a:schemeClr>
                </a:solidFill>
              </a:rPr>
              <a:t> </a:t>
            </a:r>
            <a:r>
              <a:rPr dirty="0" err="1">
                <a:solidFill>
                  <a:schemeClr val="tx2">
                    <a:lumMod val="20000"/>
                    <a:lumOff val="80000"/>
                  </a:schemeClr>
                </a:solidFill>
              </a:rPr>
              <a:t>advisering</a:t>
            </a:r>
            <a:r>
              <a:rPr dirty="0">
                <a:solidFill>
                  <a:schemeClr val="tx2">
                    <a:lumMod val="20000"/>
                    <a:lumOff val="80000"/>
                  </a:schemeClr>
                </a:solidFill>
              </a:rPr>
              <a:t>, coaching, </a:t>
            </a:r>
            <a:r>
              <a:rPr dirty="0" err="1">
                <a:solidFill>
                  <a:schemeClr val="tx2">
                    <a:lumMod val="20000"/>
                    <a:lumOff val="80000"/>
                  </a:schemeClr>
                </a:solidFill>
              </a:rPr>
              <a:t>collegiaal</a:t>
            </a:r>
            <a:r>
              <a:rPr dirty="0">
                <a:solidFill>
                  <a:schemeClr val="tx2">
                    <a:lumMod val="20000"/>
                    <a:lumOff val="80000"/>
                  </a:schemeClr>
                </a:solidFill>
              </a:rPr>
              <a:t> </a:t>
            </a:r>
            <a:r>
              <a:rPr dirty="0" err="1">
                <a:solidFill>
                  <a:schemeClr val="tx2">
                    <a:lumMod val="20000"/>
                    <a:lumOff val="80000"/>
                  </a:schemeClr>
                </a:solidFill>
              </a:rPr>
              <a:t>overleg</a:t>
            </a:r>
            <a:r>
              <a:rPr dirty="0">
                <a:solidFill>
                  <a:schemeClr val="tx2">
                    <a:lumMod val="20000"/>
                    <a:lumOff val="80000"/>
                  </a:schemeClr>
                </a:solidFill>
              </a:rPr>
              <a:t> </a:t>
            </a:r>
            <a:r>
              <a:rPr dirty="0" err="1">
                <a:solidFill>
                  <a:schemeClr val="tx2">
                    <a:lumMod val="20000"/>
                    <a:lumOff val="80000"/>
                  </a:schemeClr>
                </a:solidFill>
              </a:rPr>
              <a:t>en</a:t>
            </a:r>
            <a:r>
              <a:rPr dirty="0">
                <a:solidFill>
                  <a:schemeClr val="tx2">
                    <a:lumMod val="20000"/>
                    <a:lumOff val="80000"/>
                  </a:schemeClr>
                </a:solidFill>
              </a:rPr>
              <a:t> brainstorming, is </a:t>
            </a:r>
            <a:r>
              <a:rPr dirty="0" err="1">
                <a:solidFill>
                  <a:schemeClr val="tx2">
                    <a:lumMod val="20000"/>
                    <a:lumOff val="80000"/>
                  </a:schemeClr>
                </a:solidFill>
              </a:rPr>
              <a:t>dit</a:t>
            </a:r>
            <a:r>
              <a:rPr dirty="0">
                <a:solidFill>
                  <a:schemeClr val="tx2">
                    <a:lumMod val="20000"/>
                    <a:lumOff val="80000"/>
                  </a:schemeClr>
                </a:solidFill>
              </a:rPr>
              <a:t> </a:t>
            </a:r>
            <a:r>
              <a:rPr dirty="0" err="1">
                <a:solidFill>
                  <a:schemeClr val="tx2">
                    <a:lumMod val="20000"/>
                    <a:lumOff val="80000"/>
                  </a:schemeClr>
                </a:solidFill>
              </a:rPr>
              <a:t>een</a:t>
            </a:r>
            <a:r>
              <a:rPr dirty="0">
                <a:solidFill>
                  <a:schemeClr val="tx2">
                    <a:lumMod val="20000"/>
                    <a:lumOff val="80000"/>
                  </a:schemeClr>
                </a:solidFill>
              </a:rPr>
              <a:t> van de </a:t>
            </a:r>
            <a:r>
              <a:rPr dirty="0" err="1">
                <a:solidFill>
                  <a:schemeClr val="tx2">
                    <a:lumMod val="20000"/>
                    <a:lumOff val="80000"/>
                  </a:schemeClr>
                </a:solidFill>
              </a:rPr>
              <a:t>leerinstrumenten</a:t>
            </a:r>
            <a:r>
              <a:rPr dirty="0">
                <a:solidFill>
                  <a:schemeClr val="tx2">
                    <a:lumMod val="20000"/>
                    <a:lumOff val="80000"/>
                  </a:schemeClr>
                </a:solidFill>
              </a:rPr>
              <a:t>.</a:t>
            </a:r>
            <a:endParaRPr sz="2976" dirty="0">
              <a:solidFill>
                <a:schemeClr val="tx2">
                  <a:lumMod val="20000"/>
                  <a:lumOff val="80000"/>
                </a:schemeClr>
              </a:solidFill>
            </a:endParaRPr>
          </a:p>
          <a:p>
            <a:pPr marL="0" indent="0" defTabSz="425195">
              <a:lnSpc>
                <a:spcPct val="80000"/>
              </a:lnSpc>
              <a:spcBef>
                <a:spcPts val="0"/>
              </a:spcBef>
              <a:buSzTx/>
              <a:buNone/>
              <a:defRPr sz="2976">
                <a:solidFill>
                  <a:srgbClr val="271807"/>
                </a:solidFill>
                <a:uFill>
                  <a:solidFill>
                    <a:srgbClr val="000000"/>
                  </a:solidFill>
                </a:uFill>
                <a:latin typeface="Calibri"/>
                <a:ea typeface="Calibri"/>
                <a:cs typeface="Calibri"/>
                <a:sym typeface="Calibri"/>
              </a:defRPr>
            </a:pPr>
            <a:endParaRPr sz="2976" dirty="0">
              <a:solidFill>
                <a:schemeClr val="tx2">
                  <a:lumMod val="20000"/>
                  <a:lumOff val="80000"/>
                </a:schemeClr>
              </a:solidFill>
            </a:endParaRPr>
          </a:p>
          <a:p>
            <a:pPr marL="0" indent="0" defTabSz="425195">
              <a:lnSpc>
                <a:spcPct val="80000"/>
              </a:lnSpc>
              <a:spcBef>
                <a:spcPts val="0"/>
              </a:spcBef>
              <a:buSzTx/>
              <a:buNone/>
              <a:defRPr sz="2697">
                <a:solidFill>
                  <a:srgbClr val="271807"/>
                </a:solidFill>
                <a:uFill>
                  <a:solidFill>
                    <a:srgbClr val="000000"/>
                  </a:solidFill>
                </a:uFill>
                <a:latin typeface="Calibri"/>
                <a:ea typeface="Calibri"/>
                <a:cs typeface="Calibri"/>
                <a:sym typeface="Calibri"/>
              </a:defRPr>
            </a:pPr>
            <a:r>
              <a:rPr dirty="0">
                <a:solidFill>
                  <a:schemeClr val="tx2">
                    <a:lumMod val="20000"/>
                    <a:lumOff val="80000"/>
                  </a:schemeClr>
                </a:solidFill>
              </a:rPr>
              <a:t>Het </a:t>
            </a:r>
            <a:r>
              <a:rPr dirty="0" err="1">
                <a:solidFill>
                  <a:schemeClr val="tx2">
                    <a:lumMod val="20000"/>
                    <a:lumOff val="80000"/>
                  </a:schemeClr>
                </a:solidFill>
              </a:rPr>
              <a:t>bestaat</a:t>
            </a:r>
            <a:r>
              <a:rPr dirty="0">
                <a:solidFill>
                  <a:schemeClr val="tx2">
                    <a:lumMod val="20000"/>
                    <a:lumOff val="80000"/>
                  </a:schemeClr>
                </a:solidFill>
              </a:rPr>
              <a:t> </a:t>
            </a:r>
            <a:r>
              <a:rPr dirty="0" err="1">
                <a:solidFill>
                  <a:schemeClr val="tx2">
                    <a:lumMod val="20000"/>
                    <a:lumOff val="80000"/>
                  </a:schemeClr>
                </a:solidFill>
              </a:rPr>
              <a:t>uit</a:t>
            </a:r>
            <a:r>
              <a:rPr dirty="0">
                <a:solidFill>
                  <a:schemeClr val="tx2">
                    <a:lumMod val="20000"/>
                    <a:lumOff val="80000"/>
                  </a:schemeClr>
                </a:solidFill>
              </a:rPr>
              <a:t> </a:t>
            </a:r>
            <a:r>
              <a:rPr dirty="0" err="1">
                <a:solidFill>
                  <a:schemeClr val="tx2">
                    <a:lumMod val="20000"/>
                    <a:lumOff val="80000"/>
                  </a:schemeClr>
                </a:solidFill>
              </a:rPr>
              <a:t>één</a:t>
            </a:r>
            <a:r>
              <a:rPr dirty="0">
                <a:solidFill>
                  <a:schemeClr val="tx2">
                    <a:lumMod val="20000"/>
                    <a:lumOff val="80000"/>
                  </a:schemeClr>
                </a:solidFill>
              </a:rPr>
              <a:t> of </a:t>
            </a:r>
            <a:r>
              <a:rPr dirty="0" err="1">
                <a:solidFill>
                  <a:schemeClr val="tx2">
                    <a:lumMod val="20000"/>
                    <a:lumOff val="80000"/>
                  </a:schemeClr>
                </a:solidFill>
              </a:rPr>
              <a:t>meerdere</a:t>
            </a:r>
            <a:r>
              <a:rPr dirty="0">
                <a:solidFill>
                  <a:schemeClr val="tx2">
                    <a:lumMod val="20000"/>
                    <a:lumOff val="80000"/>
                  </a:schemeClr>
                </a:solidFill>
              </a:rPr>
              <a:t> </a:t>
            </a:r>
            <a:r>
              <a:rPr dirty="0" err="1">
                <a:solidFill>
                  <a:schemeClr val="tx2">
                    <a:lumMod val="20000"/>
                    <a:lumOff val="80000"/>
                  </a:schemeClr>
                </a:solidFill>
              </a:rPr>
              <a:t>bijeenkomsten</a:t>
            </a:r>
            <a:r>
              <a:rPr dirty="0">
                <a:solidFill>
                  <a:schemeClr val="tx2">
                    <a:lumMod val="20000"/>
                    <a:lumOff val="80000"/>
                  </a:schemeClr>
                </a:solidFill>
              </a:rPr>
              <a:t> van </a:t>
            </a:r>
            <a:r>
              <a:rPr dirty="0" err="1">
                <a:solidFill>
                  <a:schemeClr val="tx2">
                    <a:lumMod val="20000"/>
                    <a:lumOff val="80000"/>
                  </a:schemeClr>
                </a:solidFill>
              </a:rPr>
              <a:t>een</a:t>
            </a:r>
            <a:r>
              <a:rPr dirty="0">
                <a:solidFill>
                  <a:schemeClr val="tx2">
                    <a:lumMod val="20000"/>
                    <a:lumOff val="80000"/>
                  </a:schemeClr>
                </a:solidFill>
              </a:rPr>
              <a:t> </a:t>
            </a:r>
            <a:r>
              <a:rPr dirty="0" err="1">
                <a:solidFill>
                  <a:srgbClr val="00B0F0"/>
                </a:solidFill>
              </a:rPr>
              <a:t>groep</a:t>
            </a:r>
            <a:r>
              <a:rPr dirty="0">
                <a:solidFill>
                  <a:schemeClr val="tx2">
                    <a:lumMod val="20000"/>
                    <a:lumOff val="80000"/>
                  </a:schemeClr>
                </a:solidFill>
              </a:rPr>
              <a:t> van </a:t>
            </a:r>
            <a:r>
              <a:rPr dirty="0" err="1">
                <a:solidFill>
                  <a:schemeClr val="tx2">
                    <a:lumMod val="20000"/>
                    <a:lumOff val="80000"/>
                  </a:schemeClr>
                </a:solidFill>
              </a:rPr>
              <a:t>ongeveer</a:t>
            </a:r>
            <a:r>
              <a:rPr dirty="0">
                <a:solidFill>
                  <a:schemeClr val="tx2">
                    <a:lumMod val="20000"/>
                    <a:lumOff val="80000"/>
                  </a:schemeClr>
                </a:solidFill>
              </a:rPr>
              <a:t> 6 </a:t>
            </a:r>
            <a:r>
              <a:rPr dirty="0" err="1">
                <a:solidFill>
                  <a:schemeClr val="tx2">
                    <a:lumMod val="20000"/>
                    <a:lumOff val="80000"/>
                  </a:schemeClr>
                </a:solidFill>
              </a:rPr>
              <a:t>mensen</a:t>
            </a:r>
            <a:r>
              <a:rPr dirty="0">
                <a:solidFill>
                  <a:schemeClr val="tx2">
                    <a:lumMod val="20000"/>
                    <a:lumOff val="80000"/>
                  </a:schemeClr>
                </a:solidFill>
              </a:rPr>
              <a:t>, die in </a:t>
            </a:r>
            <a:r>
              <a:rPr dirty="0" err="1">
                <a:solidFill>
                  <a:schemeClr val="tx2">
                    <a:lumMod val="20000"/>
                    <a:lumOff val="80000"/>
                  </a:schemeClr>
                </a:solidFill>
              </a:rPr>
              <a:t>iedere</a:t>
            </a:r>
            <a:r>
              <a:rPr dirty="0">
                <a:solidFill>
                  <a:schemeClr val="tx2">
                    <a:lumMod val="20000"/>
                    <a:lumOff val="80000"/>
                  </a:schemeClr>
                </a:solidFill>
              </a:rPr>
              <a:t> </a:t>
            </a:r>
            <a:r>
              <a:rPr dirty="0" err="1">
                <a:solidFill>
                  <a:schemeClr val="tx2">
                    <a:lumMod val="20000"/>
                    <a:lumOff val="80000"/>
                  </a:schemeClr>
                </a:solidFill>
              </a:rPr>
              <a:t>bijeenkomst</a:t>
            </a:r>
            <a:r>
              <a:rPr dirty="0">
                <a:solidFill>
                  <a:schemeClr val="tx2">
                    <a:lumMod val="20000"/>
                    <a:lumOff val="80000"/>
                  </a:schemeClr>
                </a:solidFill>
              </a:rPr>
              <a:t> in </a:t>
            </a:r>
            <a:r>
              <a:rPr dirty="0" err="1">
                <a:solidFill>
                  <a:schemeClr val="tx2">
                    <a:lumMod val="20000"/>
                    <a:lumOff val="80000"/>
                  </a:schemeClr>
                </a:solidFill>
              </a:rPr>
              <a:t>toerbeurt</a:t>
            </a:r>
            <a:r>
              <a:rPr dirty="0">
                <a:solidFill>
                  <a:schemeClr val="tx2">
                    <a:lumMod val="20000"/>
                    <a:lumOff val="80000"/>
                  </a:schemeClr>
                </a:solidFill>
              </a:rPr>
              <a:t> </a:t>
            </a:r>
            <a:r>
              <a:rPr dirty="0" err="1">
                <a:solidFill>
                  <a:schemeClr val="tx2">
                    <a:lumMod val="20000"/>
                    <a:lumOff val="80000"/>
                  </a:schemeClr>
                </a:solidFill>
              </a:rPr>
              <a:t>hun</a:t>
            </a:r>
            <a:r>
              <a:rPr dirty="0">
                <a:solidFill>
                  <a:schemeClr val="tx2">
                    <a:lumMod val="20000"/>
                    <a:lumOff val="80000"/>
                  </a:schemeClr>
                </a:solidFill>
              </a:rPr>
              <a:t> casus </a:t>
            </a:r>
            <a:r>
              <a:rPr dirty="0" err="1">
                <a:solidFill>
                  <a:schemeClr val="tx2">
                    <a:lumMod val="20000"/>
                    <a:lumOff val="80000"/>
                  </a:schemeClr>
                </a:solidFill>
              </a:rPr>
              <a:t>inbrengen</a:t>
            </a:r>
            <a:r>
              <a:rPr dirty="0">
                <a:solidFill>
                  <a:schemeClr val="tx2">
                    <a:lumMod val="20000"/>
                    <a:lumOff val="80000"/>
                  </a:schemeClr>
                </a:solidFill>
              </a:rPr>
              <a:t>. </a:t>
            </a:r>
            <a:r>
              <a:rPr dirty="0" err="1">
                <a:solidFill>
                  <a:schemeClr val="tx2">
                    <a:lumMod val="20000"/>
                    <a:lumOff val="80000"/>
                  </a:schemeClr>
                </a:solidFill>
              </a:rPr>
              <a:t>Een</a:t>
            </a:r>
            <a:r>
              <a:rPr dirty="0">
                <a:solidFill>
                  <a:schemeClr val="tx2">
                    <a:lumMod val="20000"/>
                    <a:lumOff val="80000"/>
                  </a:schemeClr>
                </a:solidFill>
              </a:rPr>
              <a:t> </a:t>
            </a:r>
            <a:r>
              <a:rPr lang="nl-NL" dirty="0">
                <a:solidFill>
                  <a:schemeClr val="tx2">
                    <a:lumMod val="20000"/>
                    <a:lumOff val="80000"/>
                  </a:schemeClr>
                </a:solidFill>
              </a:rPr>
              <a:t>vaste </a:t>
            </a:r>
            <a:r>
              <a:rPr dirty="0" err="1">
                <a:solidFill>
                  <a:schemeClr val="tx2">
                    <a:lumMod val="20000"/>
                    <a:lumOff val="80000"/>
                  </a:schemeClr>
                </a:solidFill>
              </a:rPr>
              <a:t>persoon</a:t>
            </a:r>
            <a:r>
              <a:rPr dirty="0">
                <a:solidFill>
                  <a:schemeClr val="tx2">
                    <a:lumMod val="20000"/>
                    <a:lumOff val="80000"/>
                  </a:schemeClr>
                </a:solidFill>
              </a:rPr>
              <a:t> </a:t>
            </a:r>
            <a:r>
              <a:rPr dirty="0" err="1">
                <a:solidFill>
                  <a:schemeClr val="tx2">
                    <a:lumMod val="20000"/>
                    <a:lumOff val="80000"/>
                  </a:schemeClr>
                </a:solidFill>
              </a:rPr>
              <a:t>uit</a:t>
            </a:r>
            <a:r>
              <a:rPr dirty="0">
                <a:solidFill>
                  <a:schemeClr val="tx2">
                    <a:lumMod val="20000"/>
                    <a:lumOff val="80000"/>
                  </a:schemeClr>
                </a:solidFill>
              </a:rPr>
              <a:t> de </a:t>
            </a:r>
            <a:r>
              <a:rPr dirty="0" err="1">
                <a:solidFill>
                  <a:schemeClr val="tx2">
                    <a:lumMod val="20000"/>
                    <a:lumOff val="80000"/>
                  </a:schemeClr>
                </a:solidFill>
              </a:rPr>
              <a:t>groep</a:t>
            </a:r>
            <a:r>
              <a:rPr dirty="0">
                <a:solidFill>
                  <a:schemeClr val="tx2">
                    <a:lumMod val="20000"/>
                    <a:lumOff val="80000"/>
                  </a:schemeClr>
                </a:solidFill>
              </a:rPr>
              <a:t> </a:t>
            </a:r>
            <a:r>
              <a:rPr dirty="0" err="1">
                <a:solidFill>
                  <a:schemeClr val="tx2">
                    <a:lumMod val="20000"/>
                    <a:lumOff val="80000"/>
                  </a:schemeClr>
                </a:solidFill>
              </a:rPr>
              <a:t>begeleidt</a:t>
            </a:r>
            <a:r>
              <a:rPr dirty="0">
                <a:solidFill>
                  <a:schemeClr val="tx2">
                    <a:lumMod val="20000"/>
                    <a:lumOff val="80000"/>
                  </a:schemeClr>
                </a:solidFill>
              </a:rPr>
              <a:t> het </a:t>
            </a:r>
            <a:r>
              <a:rPr dirty="0" err="1">
                <a:solidFill>
                  <a:schemeClr val="tx2">
                    <a:lumMod val="20000"/>
                    <a:lumOff val="80000"/>
                  </a:schemeClr>
                </a:solidFill>
              </a:rPr>
              <a:t>proces</a:t>
            </a:r>
            <a:r>
              <a:rPr dirty="0">
                <a:solidFill>
                  <a:schemeClr val="tx2">
                    <a:lumMod val="20000"/>
                    <a:lumOff val="80000"/>
                  </a:schemeClr>
                </a:solidFill>
              </a:rPr>
              <a:t>. </a:t>
            </a:r>
            <a:endParaRPr sz="2976" dirty="0">
              <a:solidFill>
                <a:schemeClr val="tx2">
                  <a:lumMod val="20000"/>
                  <a:lumOff val="80000"/>
                </a:schemeClr>
              </a:solidFill>
            </a:endParaRPr>
          </a:p>
          <a:p>
            <a:pPr marL="0" indent="0" defTabSz="425195">
              <a:lnSpc>
                <a:spcPct val="80000"/>
              </a:lnSpc>
              <a:spcBef>
                <a:spcPts val="0"/>
              </a:spcBef>
              <a:buSzTx/>
              <a:buNone/>
              <a:defRPr sz="2976">
                <a:solidFill>
                  <a:srgbClr val="271807"/>
                </a:solidFill>
                <a:uFill>
                  <a:solidFill>
                    <a:srgbClr val="000000"/>
                  </a:solidFill>
                </a:uFill>
                <a:latin typeface="Calibri"/>
                <a:ea typeface="Calibri"/>
                <a:cs typeface="Calibri"/>
                <a:sym typeface="Calibri"/>
              </a:defRPr>
            </a:pPr>
            <a:endParaRPr sz="2976" dirty="0">
              <a:solidFill>
                <a:schemeClr val="tx2">
                  <a:lumMod val="20000"/>
                  <a:lumOff val="80000"/>
                </a:schemeClr>
              </a:solidFill>
            </a:endParaRPr>
          </a:p>
          <a:p>
            <a:pPr marL="0" indent="0" defTabSz="425195">
              <a:lnSpc>
                <a:spcPct val="80000"/>
              </a:lnSpc>
              <a:spcBef>
                <a:spcPts val="0"/>
              </a:spcBef>
              <a:buSzTx/>
              <a:buNone/>
              <a:defRPr sz="2697">
                <a:solidFill>
                  <a:srgbClr val="271807"/>
                </a:solidFill>
                <a:uFill>
                  <a:solidFill>
                    <a:srgbClr val="000000"/>
                  </a:solidFill>
                </a:uFill>
                <a:latin typeface="Calibri"/>
                <a:ea typeface="Calibri"/>
                <a:cs typeface="Calibri"/>
                <a:sym typeface="Calibri"/>
              </a:defRPr>
            </a:pPr>
            <a:r>
              <a:rPr dirty="0">
                <a:solidFill>
                  <a:schemeClr val="tx2">
                    <a:lumMod val="20000"/>
                    <a:lumOff val="80000"/>
                  </a:schemeClr>
                </a:solidFill>
              </a:rPr>
              <a:t>Door de </a:t>
            </a:r>
            <a:r>
              <a:rPr lang="nl-NL" dirty="0">
                <a:solidFill>
                  <a:schemeClr val="tx2">
                    <a:lumMod val="20000"/>
                    <a:lumOff val="80000"/>
                  </a:schemeClr>
                </a:solidFill>
              </a:rPr>
              <a:t>gestructureerde</a:t>
            </a:r>
            <a:r>
              <a:rPr dirty="0">
                <a:solidFill>
                  <a:schemeClr val="tx2">
                    <a:lumMod val="20000"/>
                    <a:lumOff val="80000"/>
                  </a:schemeClr>
                </a:solidFill>
              </a:rPr>
              <a:t> </a:t>
            </a:r>
            <a:r>
              <a:rPr dirty="0" err="1">
                <a:solidFill>
                  <a:srgbClr val="00B0F0"/>
                </a:solidFill>
              </a:rPr>
              <a:t>bevraging</a:t>
            </a:r>
            <a:r>
              <a:rPr dirty="0">
                <a:solidFill>
                  <a:schemeClr val="tx2">
                    <a:lumMod val="20000"/>
                    <a:lumOff val="80000"/>
                  </a:schemeClr>
                </a:solidFill>
              </a:rPr>
              <a:t> </a:t>
            </a:r>
            <a:r>
              <a:rPr lang="nl-NL" dirty="0">
                <a:solidFill>
                  <a:schemeClr val="tx2">
                    <a:lumMod val="20000"/>
                    <a:lumOff val="80000"/>
                  </a:schemeClr>
                </a:solidFill>
              </a:rPr>
              <a:t>door </a:t>
            </a:r>
            <a:r>
              <a:rPr dirty="0">
                <a:solidFill>
                  <a:schemeClr val="tx2">
                    <a:lumMod val="20000"/>
                    <a:lumOff val="80000"/>
                  </a:schemeClr>
                </a:solidFill>
              </a:rPr>
              <a:t>de </a:t>
            </a:r>
            <a:r>
              <a:rPr dirty="0" err="1">
                <a:solidFill>
                  <a:schemeClr val="tx2">
                    <a:lumMod val="20000"/>
                    <a:lumOff val="80000"/>
                  </a:schemeClr>
                </a:solidFill>
              </a:rPr>
              <a:t>anderen</a:t>
            </a:r>
            <a:r>
              <a:rPr dirty="0">
                <a:solidFill>
                  <a:schemeClr val="tx2">
                    <a:lumMod val="20000"/>
                    <a:lumOff val="80000"/>
                  </a:schemeClr>
                </a:solidFill>
              </a:rPr>
              <a:t> </a:t>
            </a:r>
            <a:r>
              <a:rPr dirty="0" err="1">
                <a:solidFill>
                  <a:schemeClr val="tx2">
                    <a:lumMod val="20000"/>
                    <a:lumOff val="80000"/>
                  </a:schemeClr>
                </a:solidFill>
              </a:rPr>
              <a:t>komt</a:t>
            </a:r>
            <a:r>
              <a:rPr dirty="0">
                <a:solidFill>
                  <a:schemeClr val="tx2">
                    <a:lumMod val="20000"/>
                    <a:lumOff val="80000"/>
                  </a:schemeClr>
                </a:solidFill>
              </a:rPr>
              <a:t> de casus </a:t>
            </a:r>
            <a:r>
              <a:rPr dirty="0" err="1">
                <a:solidFill>
                  <a:schemeClr val="tx2">
                    <a:lumMod val="20000"/>
                    <a:lumOff val="80000"/>
                  </a:schemeClr>
                </a:solidFill>
              </a:rPr>
              <a:t>inbrenger</a:t>
            </a:r>
            <a:r>
              <a:rPr dirty="0">
                <a:solidFill>
                  <a:schemeClr val="tx2">
                    <a:lumMod val="20000"/>
                    <a:lumOff val="80000"/>
                  </a:schemeClr>
                </a:solidFill>
              </a:rPr>
              <a:t> tot </a:t>
            </a:r>
            <a:r>
              <a:rPr dirty="0" err="1">
                <a:solidFill>
                  <a:schemeClr val="tx2">
                    <a:lumMod val="20000"/>
                    <a:lumOff val="80000"/>
                  </a:schemeClr>
                </a:solidFill>
              </a:rPr>
              <a:t>nieuwe</a:t>
            </a:r>
            <a:r>
              <a:rPr dirty="0">
                <a:solidFill>
                  <a:schemeClr val="tx2">
                    <a:lumMod val="20000"/>
                    <a:lumOff val="80000"/>
                  </a:schemeClr>
                </a:solidFill>
              </a:rPr>
              <a:t> </a:t>
            </a:r>
            <a:r>
              <a:rPr dirty="0" err="1">
                <a:solidFill>
                  <a:schemeClr val="tx2">
                    <a:lumMod val="20000"/>
                    <a:lumOff val="80000"/>
                  </a:schemeClr>
                </a:solidFill>
              </a:rPr>
              <a:t>inzichten</a:t>
            </a:r>
            <a:r>
              <a:rPr dirty="0">
                <a:solidFill>
                  <a:schemeClr val="tx2">
                    <a:lumMod val="20000"/>
                    <a:lumOff val="80000"/>
                  </a:schemeClr>
                </a:solidFill>
              </a:rPr>
              <a:t>. Op basis van </a:t>
            </a:r>
            <a:r>
              <a:rPr lang="nl-NL" dirty="0">
                <a:solidFill>
                  <a:schemeClr val="tx2">
                    <a:lumMod val="20000"/>
                    <a:lumOff val="80000"/>
                  </a:schemeClr>
                </a:solidFill>
              </a:rPr>
              <a:t>hiervan </a:t>
            </a:r>
            <a:r>
              <a:rPr dirty="0" err="1">
                <a:solidFill>
                  <a:schemeClr val="tx2">
                    <a:lumMod val="20000"/>
                    <a:lumOff val="80000"/>
                  </a:schemeClr>
                </a:solidFill>
              </a:rPr>
              <a:t>kiest</a:t>
            </a:r>
            <a:r>
              <a:rPr dirty="0">
                <a:solidFill>
                  <a:schemeClr val="tx2">
                    <a:lumMod val="20000"/>
                    <a:lumOff val="80000"/>
                  </a:schemeClr>
                </a:solidFill>
              </a:rPr>
              <a:t> d</a:t>
            </a:r>
            <a:r>
              <a:rPr lang="nl-NL" dirty="0" err="1">
                <a:solidFill>
                  <a:schemeClr val="tx2">
                    <a:lumMod val="20000"/>
                    <a:lumOff val="80000"/>
                  </a:schemeClr>
                </a:solidFill>
              </a:rPr>
              <a:t>eze</a:t>
            </a:r>
            <a:r>
              <a:rPr dirty="0">
                <a:solidFill>
                  <a:schemeClr val="tx2">
                    <a:lumMod val="20000"/>
                    <a:lumOff val="80000"/>
                  </a:schemeClr>
                </a:solidFill>
              </a:rPr>
              <a:t> </a:t>
            </a:r>
            <a:r>
              <a:rPr dirty="0" err="1">
                <a:solidFill>
                  <a:schemeClr val="tx2">
                    <a:lumMod val="20000"/>
                    <a:lumOff val="80000"/>
                  </a:schemeClr>
                </a:solidFill>
              </a:rPr>
              <a:t>persoon</a:t>
            </a:r>
            <a:r>
              <a:rPr dirty="0">
                <a:solidFill>
                  <a:schemeClr val="tx2">
                    <a:lumMod val="20000"/>
                    <a:lumOff val="80000"/>
                  </a:schemeClr>
                </a:solidFill>
              </a:rPr>
              <a:t> </a:t>
            </a:r>
            <a:r>
              <a:rPr dirty="0" err="1">
                <a:solidFill>
                  <a:schemeClr val="tx2">
                    <a:lumMod val="20000"/>
                    <a:lumOff val="80000"/>
                  </a:schemeClr>
                </a:solidFill>
              </a:rPr>
              <a:t>voor</a:t>
            </a:r>
            <a:r>
              <a:rPr dirty="0">
                <a:solidFill>
                  <a:schemeClr val="tx2">
                    <a:lumMod val="20000"/>
                    <a:lumOff val="80000"/>
                  </a:schemeClr>
                </a:solidFill>
              </a:rPr>
              <a:t> </a:t>
            </a:r>
            <a:r>
              <a:rPr dirty="0" err="1">
                <a:solidFill>
                  <a:schemeClr val="tx2">
                    <a:lumMod val="20000"/>
                    <a:lumOff val="80000"/>
                  </a:schemeClr>
                </a:solidFill>
              </a:rPr>
              <a:t>een</a:t>
            </a:r>
            <a:r>
              <a:rPr dirty="0">
                <a:solidFill>
                  <a:schemeClr val="tx2">
                    <a:lumMod val="20000"/>
                    <a:lumOff val="80000"/>
                  </a:schemeClr>
                </a:solidFill>
              </a:rPr>
              <a:t> </a:t>
            </a:r>
            <a:r>
              <a:rPr dirty="0" err="1">
                <a:solidFill>
                  <a:schemeClr val="tx2">
                    <a:lumMod val="20000"/>
                    <a:lumOff val="80000"/>
                  </a:schemeClr>
                </a:solidFill>
              </a:rPr>
              <a:t>vervolgactie</a:t>
            </a:r>
            <a:r>
              <a:rPr dirty="0">
                <a:solidFill>
                  <a:schemeClr val="tx2">
                    <a:lumMod val="20000"/>
                    <a:lumOff val="80000"/>
                  </a:schemeClr>
                </a:solidFill>
              </a:rPr>
              <a:t>. </a:t>
            </a:r>
            <a:r>
              <a:rPr dirty="0" err="1">
                <a:solidFill>
                  <a:schemeClr val="tx2">
                    <a:lumMod val="20000"/>
                    <a:lumOff val="80000"/>
                  </a:schemeClr>
                </a:solidFill>
              </a:rPr>
              <a:t>Adviezen</a:t>
            </a:r>
            <a:r>
              <a:rPr dirty="0">
                <a:solidFill>
                  <a:schemeClr val="tx2">
                    <a:lumMod val="20000"/>
                    <a:lumOff val="80000"/>
                  </a:schemeClr>
                </a:solidFill>
              </a:rPr>
              <a:t> </a:t>
            </a:r>
            <a:r>
              <a:rPr dirty="0" err="1">
                <a:solidFill>
                  <a:schemeClr val="tx2">
                    <a:lumMod val="20000"/>
                    <a:lumOff val="80000"/>
                  </a:schemeClr>
                </a:solidFill>
              </a:rPr>
              <a:t>en</a:t>
            </a:r>
            <a:r>
              <a:rPr dirty="0">
                <a:solidFill>
                  <a:schemeClr val="tx2">
                    <a:lumMod val="20000"/>
                    <a:lumOff val="80000"/>
                  </a:schemeClr>
                </a:solidFill>
              </a:rPr>
              <a:t> tips </a:t>
            </a:r>
            <a:r>
              <a:rPr dirty="0" err="1">
                <a:solidFill>
                  <a:schemeClr val="tx2">
                    <a:lumMod val="20000"/>
                    <a:lumOff val="80000"/>
                  </a:schemeClr>
                </a:solidFill>
              </a:rPr>
              <a:t>komen</a:t>
            </a:r>
            <a:r>
              <a:rPr dirty="0">
                <a:solidFill>
                  <a:schemeClr val="tx2">
                    <a:lumMod val="20000"/>
                    <a:lumOff val="80000"/>
                  </a:schemeClr>
                </a:solidFill>
              </a:rPr>
              <a:t> </a:t>
            </a:r>
            <a:r>
              <a:rPr lang="nl-NL" dirty="0">
                <a:solidFill>
                  <a:schemeClr val="tx2">
                    <a:lumMod val="20000"/>
                    <a:lumOff val="80000"/>
                  </a:schemeClr>
                </a:solidFill>
              </a:rPr>
              <a:t>alleen </a:t>
            </a:r>
            <a:r>
              <a:rPr dirty="0" err="1">
                <a:solidFill>
                  <a:schemeClr val="tx2">
                    <a:lumMod val="20000"/>
                    <a:lumOff val="80000"/>
                  </a:schemeClr>
                </a:solidFill>
              </a:rPr>
              <a:t>aan</a:t>
            </a:r>
            <a:r>
              <a:rPr dirty="0">
                <a:solidFill>
                  <a:schemeClr val="tx2">
                    <a:lumMod val="20000"/>
                    <a:lumOff val="80000"/>
                  </a:schemeClr>
                </a:solidFill>
              </a:rPr>
              <a:t> bod </a:t>
            </a:r>
            <a:r>
              <a:rPr dirty="0" err="1">
                <a:solidFill>
                  <a:schemeClr val="tx2">
                    <a:lumMod val="20000"/>
                    <a:lumOff val="80000"/>
                  </a:schemeClr>
                </a:solidFill>
              </a:rPr>
              <a:t>als</a:t>
            </a:r>
            <a:r>
              <a:rPr dirty="0">
                <a:solidFill>
                  <a:schemeClr val="tx2">
                    <a:lumMod val="20000"/>
                    <a:lumOff val="80000"/>
                  </a:schemeClr>
                </a:solidFill>
              </a:rPr>
              <a:t> </a:t>
            </a:r>
            <a:r>
              <a:rPr dirty="0" err="1">
                <a:solidFill>
                  <a:schemeClr val="tx2">
                    <a:lumMod val="20000"/>
                    <a:lumOff val="80000"/>
                  </a:schemeClr>
                </a:solidFill>
              </a:rPr>
              <a:t>er</a:t>
            </a:r>
            <a:r>
              <a:rPr dirty="0">
                <a:solidFill>
                  <a:schemeClr val="tx2">
                    <a:lumMod val="20000"/>
                    <a:lumOff val="80000"/>
                  </a:schemeClr>
                </a:solidFill>
              </a:rPr>
              <a:t> </a:t>
            </a:r>
            <a:r>
              <a:rPr dirty="0" err="1">
                <a:solidFill>
                  <a:schemeClr val="tx2">
                    <a:lumMod val="20000"/>
                    <a:lumOff val="80000"/>
                  </a:schemeClr>
                </a:solidFill>
              </a:rPr>
              <a:t>een</a:t>
            </a:r>
            <a:r>
              <a:rPr dirty="0">
                <a:solidFill>
                  <a:schemeClr val="tx2">
                    <a:lumMod val="20000"/>
                    <a:lumOff val="80000"/>
                  </a:schemeClr>
                </a:solidFill>
              </a:rPr>
              <a:t> </a:t>
            </a:r>
            <a:r>
              <a:rPr dirty="0" err="1">
                <a:solidFill>
                  <a:schemeClr val="tx2">
                    <a:lumMod val="20000"/>
                    <a:lumOff val="80000"/>
                  </a:schemeClr>
                </a:solidFill>
              </a:rPr>
              <a:t>urgente</a:t>
            </a:r>
            <a:r>
              <a:rPr dirty="0">
                <a:solidFill>
                  <a:schemeClr val="tx2">
                    <a:lumMod val="20000"/>
                    <a:lumOff val="80000"/>
                  </a:schemeClr>
                </a:solidFill>
              </a:rPr>
              <a:t> </a:t>
            </a:r>
            <a:r>
              <a:rPr dirty="0" err="1">
                <a:solidFill>
                  <a:schemeClr val="tx2">
                    <a:lumMod val="20000"/>
                    <a:lumOff val="80000"/>
                  </a:schemeClr>
                </a:solidFill>
              </a:rPr>
              <a:t>situatie</a:t>
            </a:r>
            <a:r>
              <a:rPr dirty="0">
                <a:solidFill>
                  <a:schemeClr val="tx2">
                    <a:lumMod val="20000"/>
                    <a:lumOff val="80000"/>
                  </a:schemeClr>
                </a:solidFill>
              </a:rPr>
              <a:t> is of </a:t>
            </a:r>
            <a:r>
              <a:rPr dirty="0" err="1">
                <a:solidFill>
                  <a:schemeClr val="tx2">
                    <a:lumMod val="20000"/>
                    <a:lumOff val="80000"/>
                  </a:schemeClr>
                </a:solidFill>
              </a:rPr>
              <a:t>als</a:t>
            </a:r>
            <a:r>
              <a:rPr dirty="0">
                <a:solidFill>
                  <a:schemeClr val="tx2">
                    <a:lumMod val="20000"/>
                    <a:lumOff val="80000"/>
                  </a:schemeClr>
                </a:solidFill>
              </a:rPr>
              <a:t> de casus </a:t>
            </a:r>
            <a:r>
              <a:rPr dirty="0" err="1">
                <a:solidFill>
                  <a:schemeClr val="tx2">
                    <a:lumMod val="20000"/>
                    <a:lumOff val="80000"/>
                  </a:schemeClr>
                </a:solidFill>
              </a:rPr>
              <a:t>inbrenger</a:t>
            </a:r>
            <a:r>
              <a:rPr dirty="0">
                <a:solidFill>
                  <a:schemeClr val="tx2">
                    <a:lumMod val="20000"/>
                    <a:lumOff val="80000"/>
                  </a:schemeClr>
                </a:solidFill>
              </a:rPr>
              <a:t> </a:t>
            </a:r>
            <a:r>
              <a:rPr dirty="0" err="1">
                <a:solidFill>
                  <a:schemeClr val="tx2">
                    <a:lumMod val="20000"/>
                    <a:lumOff val="80000"/>
                  </a:schemeClr>
                </a:solidFill>
              </a:rPr>
              <a:t>daar</a:t>
            </a:r>
            <a:r>
              <a:rPr dirty="0">
                <a:solidFill>
                  <a:schemeClr val="tx2">
                    <a:lumMod val="20000"/>
                    <a:lumOff val="80000"/>
                  </a:schemeClr>
                </a:solidFill>
              </a:rPr>
              <a:t> om </a:t>
            </a:r>
            <a:r>
              <a:rPr dirty="0" err="1">
                <a:solidFill>
                  <a:schemeClr val="tx2">
                    <a:lumMod val="20000"/>
                    <a:lumOff val="80000"/>
                  </a:schemeClr>
                </a:solidFill>
              </a:rPr>
              <a:t>vraagt</a:t>
            </a:r>
            <a:r>
              <a:rPr dirty="0">
                <a:solidFill>
                  <a:schemeClr val="tx2">
                    <a:lumMod val="20000"/>
                    <a:lumOff val="80000"/>
                  </a:schemeClr>
                </a:solidFill>
              </a:rPr>
              <a:t>.</a:t>
            </a:r>
            <a:r>
              <a:rPr lang="nl-NL" dirty="0">
                <a:solidFill>
                  <a:schemeClr val="tx2">
                    <a:lumMod val="20000"/>
                    <a:lumOff val="80000"/>
                  </a:schemeClr>
                </a:solidFill>
              </a:rPr>
              <a:t> </a:t>
            </a:r>
            <a:r>
              <a:rPr dirty="0" err="1">
                <a:solidFill>
                  <a:schemeClr val="tx2">
                    <a:lumMod val="20000"/>
                    <a:lumOff val="80000"/>
                  </a:schemeClr>
                </a:solidFill>
              </a:rPr>
              <a:t>Tegelijkertijd</a:t>
            </a:r>
            <a:r>
              <a:rPr dirty="0">
                <a:solidFill>
                  <a:schemeClr val="tx2">
                    <a:lumMod val="20000"/>
                    <a:lumOff val="80000"/>
                  </a:schemeClr>
                </a:solidFill>
              </a:rPr>
              <a:t> </a:t>
            </a:r>
            <a:r>
              <a:rPr dirty="0" err="1">
                <a:solidFill>
                  <a:schemeClr val="tx2">
                    <a:lumMod val="20000"/>
                    <a:lumOff val="80000"/>
                  </a:schemeClr>
                </a:solidFill>
              </a:rPr>
              <a:t>leren</a:t>
            </a:r>
            <a:r>
              <a:rPr dirty="0">
                <a:solidFill>
                  <a:schemeClr val="tx2">
                    <a:lumMod val="20000"/>
                    <a:lumOff val="80000"/>
                  </a:schemeClr>
                </a:solidFill>
              </a:rPr>
              <a:t> de </a:t>
            </a:r>
            <a:r>
              <a:rPr dirty="0" err="1">
                <a:solidFill>
                  <a:schemeClr val="tx2">
                    <a:lumMod val="20000"/>
                    <a:lumOff val="80000"/>
                  </a:schemeClr>
                </a:solidFill>
              </a:rPr>
              <a:t>vragende</a:t>
            </a:r>
            <a:r>
              <a:rPr dirty="0">
                <a:solidFill>
                  <a:schemeClr val="tx2">
                    <a:lumMod val="20000"/>
                    <a:lumOff val="80000"/>
                  </a:schemeClr>
                </a:solidFill>
              </a:rPr>
              <a:t> </a:t>
            </a:r>
            <a:r>
              <a:rPr dirty="0" err="1">
                <a:solidFill>
                  <a:schemeClr val="tx2">
                    <a:lumMod val="20000"/>
                    <a:lumOff val="80000"/>
                  </a:schemeClr>
                </a:solidFill>
              </a:rPr>
              <a:t>deelnemers</a:t>
            </a:r>
            <a:r>
              <a:rPr dirty="0">
                <a:solidFill>
                  <a:schemeClr val="tx2">
                    <a:lumMod val="20000"/>
                    <a:lumOff val="80000"/>
                  </a:schemeClr>
                </a:solidFill>
              </a:rPr>
              <a:t> de </a:t>
            </a:r>
            <a:r>
              <a:rPr dirty="0" err="1">
                <a:solidFill>
                  <a:schemeClr val="tx2">
                    <a:lumMod val="20000"/>
                    <a:lumOff val="80000"/>
                  </a:schemeClr>
                </a:solidFill>
              </a:rPr>
              <a:t>kracht</a:t>
            </a:r>
            <a:r>
              <a:rPr dirty="0">
                <a:solidFill>
                  <a:schemeClr val="tx2">
                    <a:lumMod val="20000"/>
                    <a:lumOff val="80000"/>
                  </a:schemeClr>
                </a:solidFill>
              </a:rPr>
              <a:t> van het </a:t>
            </a:r>
            <a:r>
              <a:rPr dirty="0" err="1">
                <a:solidFill>
                  <a:schemeClr val="tx2">
                    <a:lumMod val="20000"/>
                    <a:lumOff val="80000"/>
                  </a:schemeClr>
                </a:solidFill>
              </a:rPr>
              <a:t>vragen</a:t>
            </a:r>
            <a:r>
              <a:rPr dirty="0">
                <a:solidFill>
                  <a:schemeClr val="tx2">
                    <a:lumMod val="20000"/>
                    <a:lumOff val="80000"/>
                  </a:schemeClr>
                </a:solidFill>
              </a:rPr>
              <a:t> </a:t>
            </a:r>
            <a:r>
              <a:rPr dirty="0" err="1">
                <a:solidFill>
                  <a:schemeClr val="tx2">
                    <a:lumMod val="20000"/>
                    <a:lumOff val="80000"/>
                  </a:schemeClr>
                </a:solidFill>
              </a:rPr>
              <a:t>stellen</a:t>
            </a:r>
            <a:r>
              <a:rPr dirty="0">
                <a:solidFill>
                  <a:schemeClr val="tx2">
                    <a:lumMod val="20000"/>
                    <a:lumOff val="80000"/>
                  </a:schemeClr>
                </a:solidFill>
              </a:rPr>
              <a:t>. Op </a:t>
            </a:r>
            <a:r>
              <a:rPr dirty="0" err="1">
                <a:solidFill>
                  <a:schemeClr val="tx2">
                    <a:lumMod val="20000"/>
                    <a:lumOff val="80000"/>
                  </a:schemeClr>
                </a:solidFill>
              </a:rPr>
              <a:t>deze</a:t>
            </a:r>
            <a:r>
              <a:rPr dirty="0">
                <a:solidFill>
                  <a:schemeClr val="tx2">
                    <a:lumMod val="20000"/>
                    <a:lumOff val="80000"/>
                  </a:schemeClr>
                </a:solidFill>
              </a:rPr>
              <a:t> </a:t>
            </a:r>
            <a:r>
              <a:rPr lang="nl-NL" dirty="0">
                <a:solidFill>
                  <a:schemeClr val="tx2">
                    <a:lumMod val="20000"/>
                    <a:lumOff val="80000"/>
                  </a:schemeClr>
                </a:solidFill>
              </a:rPr>
              <a:t>manier </a:t>
            </a:r>
            <a:r>
              <a:rPr dirty="0" err="1">
                <a:solidFill>
                  <a:schemeClr val="tx2">
                    <a:lumMod val="20000"/>
                    <a:lumOff val="80000"/>
                  </a:schemeClr>
                </a:solidFill>
              </a:rPr>
              <a:t>wordt</a:t>
            </a:r>
            <a:r>
              <a:rPr dirty="0">
                <a:solidFill>
                  <a:schemeClr val="tx2">
                    <a:lumMod val="20000"/>
                    <a:lumOff val="80000"/>
                  </a:schemeClr>
                </a:solidFill>
              </a:rPr>
              <a:t> </a:t>
            </a:r>
            <a:r>
              <a:rPr dirty="0" err="1">
                <a:solidFill>
                  <a:schemeClr val="tx2">
                    <a:lumMod val="20000"/>
                    <a:lumOff val="80000"/>
                  </a:schemeClr>
                </a:solidFill>
              </a:rPr>
              <a:t>een</a:t>
            </a:r>
            <a:r>
              <a:rPr dirty="0">
                <a:solidFill>
                  <a:schemeClr val="tx2">
                    <a:lumMod val="20000"/>
                    <a:lumOff val="80000"/>
                  </a:schemeClr>
                </a:solidFill>
              </a:rPr>
              <a:t> </a:t>
            </a:r>
            <a:r>
              <a:rPr dirty="0" err="1">
                <a:solidFill>
                  <a:srgbClr val="00B0F0"/>
                </a:solidFill>
              </a:rPr>
              <a:t>gezamenlijk</a:t>
            </a:r>
            <a:r>
              <a:rPr dirty="0">
                <a:solidFill>
                  <a:srgbClr val="00B0F0"/>
                </a:solidFill>
              </a:rPr>
              <a:t> </a:t>
            </a:r>
            <a:r>
              <a:rPr dirty="0" err="1">
                <a:solidFill>
                  <a:srgbClr val="00B0F0"/>
                </a:solidFill>
              </a:rPr>
              <a:t>leerproces</a:t>
            </a:r>
            <a:r>
              <a:rPr dirty="0">
                <a:solidFill>
                  <a:schemeClr val="tx2">
                    <a:lumMod val="20000"/>
                    <a:lumOff val="80000"/>
                  </a:schemeClr>
                </a:solidFill>
              </a:rPr>
              <a:t> </a:t>
            </a:r>
            <a:r>
              <a:rPr dirty="0" err="1">
                <a:solidFill>
                  <a:schemeClr val="tx2">
                    <a:lumMod val="20000"/>
                    <a:lumOff val="80000"/>
                  </a:schemeClr>
                </a:solidFill>
              </a:rPr>
              <a:t>gecreëerd</a:t>
            </a:r>
            <a:r>
              <a:rPr dirty="0">
                <a:solidFill>
                  <a:schemeClr val="tx2">
                    <a:lumMod val="20000"/>
                    <a:lumOff val="80000"/>
                  </a:schemeClr>
                </a:solidFill>
              </a:rPr>
              <a:t>. </a:t>
            </a:r>
            <a:endParaRPr lang="nl-NL" dirty="0">
              <a:solidFill>
                <a:schemeClr val="tx2">
                  <a:lumMod val="20000"/>
                  <a:lumOff val="80000"/>
                </a:schemeClr>
              </a:solidFill>
            </a:endParaRPr>
          </a:p>
          <a:p>
            <a:pPr marL="0" indent="0" defTabSz="425195">
              <a:lnSpc>
                <a:spcPct val="80000"/>
              </a:lnSpc>
              <a:spcBef>
                <a:spcPts val="0"/>
              </a:spcBef>
              <a:buSzTx/>
              <a:buNone/>
              <a:defRPr sz="2697">
                <a:solidFill>
                  <a:srgbClr val="271807"/>
                </a:solidFill>
                <a:uFill>
                  <a:solidFill>
                    <a:srgbClr val="000000"/>
                  </a:solidFill>
                </a:uFill>
                <a:latin typeface="Calibri"/>
                <a:ea typeface="Calibri"/>
                <a:cs typeface="Calibri"/>
                <a:sym typeface="Calibri"/>
              </a:defRPr>
            </a:pPr>
            <a:endParaRPr lang="nl-NL" dirty="0">
              <a:solidFill>
                <a:schemeClr val="tx2">
                  <a:lumMod val="20000"/>
                  <a:lumOff val="80000"/>
                </a:schemeClr>
              </a:solidFill>
            </a:endParaRPr>
          </a:p>
          <a:p>
            <a:pPr marL="0" indent="0" defTabSz="425195">
              <a:lnSpc>
                <a:spcPct val="80000"/>
              </a:lnSpc>
              <a:spcBef>
                <a:spcPts val="0"/>
              </a:spcBef>
              <a:buSzTx/>
              <a:buNone/>
              <a:defRPr sz="2697">
                <a:solidFill>
                  <a:srgbClr val="271807"/>
                </a:solidFill>
                <a:uFill>
                  <a:solidFill>
                    <a:srgbClr val="000000"/>
                  </a:solidFill>
                </a:uFill>
                <a:latin typeface="Calibri"/>
                <a:ea typeface="Calibri"/>
                <a:cs typeface="Calibri"/>
                <a:sym typeface="Calibri"/>
              </a:defRPr>
            </a:pPr>
            <a:r>
              <a:rPr lang="nl-NL" dirty="0">
                <a:solidFill>
                  <a:schemeClr val="tx2">
                    <a:lumMod val="20000"/>
                    <a:lumOff val="80000"/>
                  </a:schemeClr>
                </a:solidFill>
              </a:rPr>
              <a:t>Dit document leid je door de onderdelen van intervisie.</a:t>
            </a:r>
            <a:endParaRPr dirty="0">
              <a:solidFill>
                <a:schemeClr val="tx2">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23"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lang="nl-NL" dirty="0">
                <a:solidFill>
                  <a:srgbClr val="00B0F0"/>
                </a:solidFill>
                <a:latin typeface="Calibri" panose="020F0502020204030204" pitchFamily="34" charset="0"/>
                <a:cs typeface="Calibri" panose="020F0502020204030204" pitchFamily="34" charset="0"/>
              </a:rPr>
              <a:t>Voorstel</a:t>
            </a:r>
            <a:endParaRPr dirty="0">
              <a:solidFill>
                <a:srgbClr val="00B0F0"/>
              </a:solidFill>
              <a:latin typeface="Calibri" panose="020F0502020204030204" pitchFamily="34" charset="0"/>
              <a:cs typeface="Calibri" panose="020F0502020204030204" pitchFamily="34" charset="0"/>
            </a:endParaRPr>
          </a:p>
        </p:txBody>
      </p:sp>
      <p:sp>
        <p:nvSpPr>
          <p:cNvPr id="224"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a:bodyPr>
          <a:lstStyle/>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Intervisie als onderdeel van ontwikkelingsactiviteiten.</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6 mensen nemen deel in drie bijeenkomsten verdeeld over 3 maanden.</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Een van hen leert de begeleiding op zich te nemen.</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Eerste sessie meekijken, tweede meedoen, derde doen</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Tussentijds overleg en reflectie</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Waarde: individuele verdieping</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			onderlinge versterking vertrouwensband</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			meer onderlinge reflectie</a:t>
            </a: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34340">
              <a:lnSpc>
                <a:spcPct val="90000"/>
              </a:lnSpc>
              <a:spcBef>
                <a:spcPts val="0"/>
              </a:spcBef>
              <a:buSzTx/>
              <a:buNone/>
              <a:defRPr sz="25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Investering: 3 maal € 750,- begeleiding, reflectie </a:t>
            </a:r>
            <a:r>
              <a:rPr lang="nl-NL">
                <a:solidFill>
                  <a:schemeClr val="tx2">
                    <a:lumMod val="20000"/>
                    <a:lumOff val="80000"/>
                  </a:schemeClr>
                </a:solidFill>
                <a:latin typeface="Calibri" panose="020F0502020204030204" pitchFamily="34" charset="0"/>
                <a:cs typeface="Calibri" panose="020F0502020204030204" pitchFamily="34" charset="0"/>
              </a:rPr>
              <a:t>en overdracht = € 2.250,-</a:t>
            </a:r>
            <a:endParaRPr lang="nl-NL" dirty="0">
              <a:solidFill>
                <a:schemeClr val="tx2">
                  <a:lumMod val="20000"/>
                  <a:lumOff val="8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570474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229" name="teamontwikkeling…"/>
          <p:cNvSpPr txBox="1">
            <a:spLocks noGrp="1"/>
          </p:cNvSpPr>
          <p:nvPr>
            <p:ph type="title"/>
          </p:nvPr>
        </p:nvSpPr>
        <p:spPr>
          <a:xfrm>
            <a:off x="975359" y="786609"/>
            <a:ext cx="11054082" cy="6231066"/>
          </a:xfrm>
          <a:prstGeom prst="rect">
            <a:avLst/>
          </a:prstGeom>
        </p:spPr>
        <p:txBody>
          <a:bodyPr>
            <a:normAutofit fontScale="90000"/>
          </a:bodyPr>
          <a:lstStyle/>
          <a:p>
            <a:pPr algn="ctr">
              <a:defRPr sz="3000">
                <a:solidFill>
                  <a:srgbClr val="271807"/>
                </a:solid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W</a:t>
            </a:r>
            <a:r>
              <a:rPr dirty="0" err="1">
                <a:solidFill>
                  <a:schemeClr val="tx2">
                    <a:lumMod val="20000"/>
                    <a:lumOff val="80000"/>
                  </a:schemeClr>
                </a:solidFill>
                <a:latin typeface="Calibri" panose="020F0502020204030204" pitchFamily="34" charset="0"/>
                <a:cs typeface="Calibri" panose="020F0502020204030204" pitchFamily="34" charset="0"/>
              </a:rPr>
              <a:t>il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a:t>
            </a:r>
            <a:endParaRPr dirty="0">
              <a:solidFill>
                <a:schemeClr val="tx2">
                  <a:lumMod val="20000"/>
                  <a:lumOff val="80000"/>
                </a:schemeClr>
              </a:solidFill>
              <a:latin typeface="Calibri" panose="020F0502020204030204" pitchFamily="34" charset="0"/>
              <a:ea typeface="DIN Condensed Bold"/>
              <a:cs typeface="Calibri" panose="020F0502020204030204" pitchFamily="34" charset="0"/>
              <a:sym typeface="DIN Condensed Bold"/>
            </a:endParaRPr>
          </a:p>
          <a:p>
            <a:pPr algn="ctr">
              <a:defRPr sz="3000">
                <a:solidFill>
                  <a:srgbClr val="271807"/>
                </a:solid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ea typeface="DIN Condensed Bold"/>
              <a:cs typeface="Calibri" panose="020F0502020204030204" pitchFamily="34" charset="0"/>
              <a:sym typeface="DIN Condensed Bold"/>
            </a:endParaRPr>
          </a:p>
          <a:p>
            <a:pPr algn="ctr">
              <a:defRPr sz="3600">
                <a:solidFill>
                  <a:srgbClr val="271807"/>
                </a:solid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intervisie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meemaken</a:t>
            </a:r>
            <a:r>
              <a:rPr dirty="0">
                <a:solidFill>
                  <a:schemeClr val="tx2">
                    <a:lumMod val="20000"/>
                    <a:lumOff val="80000"/>
                  </a:schemeClr>
                </a:solidFill>
                <a:latin typeface="Calibri" panose="020F0502020204030204" pitchFamily="34" charset="0"/>
                <a:cs typeface="Calibri" panose="020F0502020204030204" pitchFamily="34" charset="0"/>
              </a:rPr>
              <a:t>?</a:t>
            </a:r>
            <a:br>
              <a:rPr dirty="0">
                <a:solidFill>
                  <a:schemeClr val="tx2">
                    <a:lumMod val="20000"/>
                    <a:lumOff val="80000"/>
                  </a:schemeClr>
                </a:solidFill>
                <a:latin typeface="Calibri" panose="020F0502020204030204" pitchFamily="34" charset="0"/>
                <a:cs typeface="Calibri" panose="020F0502020204030204" pitchFamily="34" charset="0"/>
              </a:rPr>
            </a:b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organiseren</a:t>
            </a:r>
            <a:r>
              <a:rPr dirty="0">
                <a:solidFill>
                  <a:schemeClr val="tx2">
                    <a:lumMod val="20000"/>
                    <a:lumOff val="80000"/>
                  </a:schemeClr>
                </a:solidFill>
                <a:latin typeface="Calibri" panose="020F0502020204030204" pitchFamily="34" charset="0"/>
                <a:cs typeface="Calibri" panose="020F0502020204030204" pitchFamily="34" charset="0"/>
              </a:rPr>
              <a:t>?</a:t>
            </a:r>
            <a:endParaRPr sz="5800" dirty="0">
              <a:solidFill>
                <a:schemeClr val="tx2">
                  <a:lumMod val="20000"/>
                  <a:lumOff val="80000"/>
                </a:schemeClr>
              </a:solidFill>
              <a:latin typeface="Calibri" panose="020F0502020204030204" pitchFamily="34" charset="0"/>
              <a:ea typeface="DIN Condensed Bold"/>
              <a:cs typeface="Calibri" panose="020F0502020204030204" pitchFamily="34" charset="0"/>
              <a:sym typeface="DIN Condensed Bold"/>
            </a:endParaRPr>
          </a:p>
          <a:p>
            <a:pPr algn="ctr">
              <a:defRPr sz="3600">
                <a:solidFill>
                  <a:srgbClr val="271807"/>
                </a:solid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leren</a:t>
            </a:r>
            <a:r>
              <a:rPr dirty="0">
                <a:solidFill>
                  <a:schemeClr val="tx2">
                    <a:lumMod val="20000"/>
                    <a:lumOff val="80000"/>
                  </a:schemeClr>
                </a:solidFill>
                <a:latin typeface="Calibri" panose="020F0502020204030204" pitchFamily="34" charset="0"/>
                <a:cs typeface="Calibri" panose="020F0502020204030204" pitchFamily="34" charset="0"/>
              </a:rPr>
              <a:t> hoe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begeleidt</a:t>
            </a:r>
            <a:r>
              <a:rPr dirty="0">
                <a:solidFill>
                  <a:schemeClr val="tx2">
                    <a:lumMod val="20000"/>
                    <a:lumOff val="80000"/>
                  </a:schemeClr>
                </a:solidFill>
                <a:latin typeface="Calibri" panose="020F0502020204030204" pitchFamily="34" charset="0"/>
                <a:cs typeface="Calibri" panose="020F0502020204030204" pitchFamily="34" charset="0"/>
              </a:rPr>
              <a:t>?</a:t>
            </a:r>
            <a:endParaRPr sz="5800" dirty="0">
              <a:solidFill>
                <a:schemeClr val="tx2">
                  <a:lumMod val="20000"/>
                  <a:lumOff val="80000"/>
                </a:schemeClr>
              </a:solidFill>
              <a:latin typeface="Calibri" panose="020F0502020204030204" pitchFamily="34" charset="0"/>
              <a:ea typeface="DIN Condensed Bold"/>
              <a:cs typeface="Calibri" panose="020F0502020204030204" pitchFamily="34" charset="0"/>
              <a:sym typeface="DIN Condensed Bold"/>
            </a:endParaRPr>
          </a:p>
          <a:p>
            <a:pPr algn="ctr">
              <a:defRPr sz="3000">
                <a:solidFill>
                  <a:srgbClr val="271807"/>
                </a:solidFill>
                <a:latin typeface="Garamond"/>
                <a:ea typeface="Garamond"/>
                <a:cs typeface="Garamond"/>
                <a:sym typeface="Garamond"/>
              </a:defRPr>
            </a:pPr>
            <a:endParaRPr sz="5800" dirty="0">
              <a:solidFill>
                <a:schemeClr val="tx2">
                  <a:lumMod val="20000"/>
                  <a:lumOff val="80000"/>
                </a:schemeClr>
              </a:solidFill>
              <a:latin typeface="Calibri" panose="020F0502020204030204" pitchFamily="34" charset="0"/>
              <a:ea typeface="DIN Condensed Bold"/>
              <a:cs typeface="Calibri" panose="020F0502020204030204" pitchFamily="34" charset="0"/>
              <a:sym typeface="DIN Condensed Bold"/>
            </a:endParaRPr>
          </a:p>
          <a:p>
            <a:pPr algn="ctr">
              <a:defRPr sz="3000">
                <a:solidFill>
                  <a:srgbClr val="271807"/>
                </a:solid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neem </a:t>
            </a:r>
            <a:r>
              <a:rPr dirty="0" err="1">
                <a:solidFill>
                  <a:schemeClr val="tx2">
                    <a:lumMod val="20000"/>
                    <a:lumOff val="80000"/>
                  </a:schemeClr>
                </a:solidFill>
                <a:latin typeface="Calibri" panose="020F0502020204030204" pitchFamily="34" charset="0"/>
                <a:cs typeface="Calibri" panose="020F0502020204030204" pitchFamily="34" charset="0"/>
              </a:rPr>
              <a:t>dan</a:t>
            </a:r>
            <a:r>
              <a:rPr dirty="0">
                <a:solidFill>
                  <a:schemeClr val="tx2">
                    <a:lumMod val="20000"/>
                    <a:lumOff val="80000"/>
                  </a:schemeClr>
                </a:solidFill>
                <a:latin typeface="Calibri" panose="020F0502020204030204" pitchFamily="34" charset="0"/>
                <a:cs typeface="Calibri" panose="020F0502020204030204" pitchFamily="34" charset="0"/>
              </a:rPr>
              <a:t> contact op met</a:t>
            </a:r>
            <a:r>
              <a:rPr lang="nl-NL" dirty="0">
                <a:solidFill>
                  <a:schemeClr val="tx2">
                    <a:lumMod val="20000"/>
                    <a:lumOff val="80000"/>
                  </a:schemeClr>
                </a:solidFill>
                <a:latin typeface="Calibri" panose="020F0502020204030204" pitchFamily="34" charset="0"/>
                <a:cs typeface="Calibri" panose="020F0502020204030204" pitchFamily="34" charset="0"/>
              </a:rPr>
              <a:t> Walter Berghoef</a:t>
            </a:r>
            <a:br>
              <a:rPr dirty="0"/>
            </a:br>
            <a:br>
              <a:rPr dirty="0"/>
            </a:br>
            <a:br>
              <a:rPr dirty="0"/>
            </a:br>
            <a:br>
              <a:rPr dirty="0"/>
            </a:br>
            <a:br>
              <a:rPr dirty="0"/>
            </a:br>
            <a:endParaRPr dirty="0"/>
          </a:p>
        </p:txBody>
      </p:sp>
      <p:pic>
        <p:nvPicPr>
          <p:cNvPr id="230" name="Afbeelding 2" descr="Afbeelding 2"/>
          <p:cNvPicPr>
            <a:picLocks noChangeAspect="1"/>
          </p:cNvPicPr>
          <p:nvPr/>
        </p:nvPicPr>
        <p:blipFill>
          <a:blip r:embed="rId2">
            <a:extLst/>
          </a:blip>
          <a:stretch>
            <a:fillRect/>
          </a:stretch>
        </p:blipFill>
        <p:spPr>
          <a:xfrm>
            <a:off x="5232059" y="5260399"/>
            <a:ext cx="2613384" cy="1888760"/>
          </a:xfrm>
          <a:prstGeom prst="rect">
            <a:avLst/>
          </a:prstGeom>
          <a:ln w="12700">
            <a:miter lim="400000"/>
          </a:ln>
        </p:spPr>
      </p:pic>
      <p:sp>
        <p:nvSpPr>
          <p:cNvPr id="231" name="Walter Berghoef  info@hartwerkengroep.nl  0651444000"/>
          <p:cNvSpPr txBox="1"/>
          <p:nvPr/>
        </p:nvSpPr>
        <p:spPr>
          <a:xfrm>
            <a:off x="3887785" y="8673506"/>
            <a:ext cx="5301932" cy="8622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2" tIns="65022" rIns="65022" bIns="65022">
            <a:spAutoFit/>
          </a:bodyPr>
          <a:lstStyle/>
          <a:p>
            <a:pPr defTabSz="650240">
              <a:spcBef>
                <a:spcPts val="900"/>
              </a:spcBef>
              <a:defRPr sz="2000">
                <a:solidFill>
                  <a:srgbClr val="FFFFFF"/>
                </a:solidFill>
                <a:latin typeface="Garamond"/>
                <a:ea typeface="Garamond"/>
                <a:cs typeface="Garamond"/>
                <a:sym typeface="Garamond"/>
              </a:defRPr>
            </a:pPr>
            <a:r>
              <a:rPr dirty="0">
                <a:latin typeface="Calibri" panose="020F0502020204030204" pitchFamily="34" charset="0"/>
                <a:cs typeface="Calibri" panose="020F0502020204030204" pitchFamily="34" charset="0"/>
              </a:rPr>
              <a:t>© Walter </a:t>
            </a:r>
            <a:r>
              <a:rPr dirty="0" err="1">
                <a:latin typeface="Calibri" panose="020F0502020204030204" pitchFamily="34" charset="0"/>
                <a:cs typeface="Calibri" panose="020F0502020204030204" pitchFamily="34" charset="0"/>
              </a:rPr>
              <a:t>Berghoef</a:t>
            </a:r>
            <a:r>
              <a:rPr dirty="0">
                <a:latin typeface="Calibri" panose="020F0502020204030204" pitchFamily="34" charset="0"/>
                <a:cs typeface="Calibri" panose="020F0502020204030204" pitchFamily="34" charset="0"/>
              </a:rPr>
              <a:t> </a:t>
            </a:r>
          </a:p>
          <a:p>
            <a:pPr defTabSz="650240">
              <a:spcBef>
                <a:spcPts val="900"/>
              </a:spcBef>
              <a:defRPr sz="2000">
                <a:solidFill>
                  <a:srgbClr val="FFFFFF"/>
                </a:solidFill>
                <a:latin typeface="Garamond"/>
                <a:ea typeface="Garamond"/>
                <a:cs typeface="Garamond"/>
                <a:sym typeface="Garamond"/>
              </a:defRPr>
            </a:pPr>
            <a:r>
              <a:rPr dirty="0">
                <a:latin typeface="Calibri" panose="020F0502020204030204" pitchFamily="34" charset="0"/>
                <a:cs typeface="Calibri" panose="020F0502020204030204" pitchFamily="34" charset="0"/>
              </a:rPr>
              <a:t> </a:t>
            </a:r>
            <a:r>
              <a:rPr u="sng" dirty="0">
                <a:solidFill>
                  <a:srgbClr val="0000FF"/>
                </a:solidFill>
                <a:uFill>
                  <a:solidFill>
                    <a:srgbClr val="0000FF"/>
                  </a:solidFill>
                </a:uFill>
                <a:latin typeface="Calibri" panose="020F0502020204030204" pitchFamily="34" charset="0"/>
                <a:cs typeface="Calibri" panose="020F0502020204030204" pitchFamily="34" charset="0"/>
                <a:hlinkClick r:id="rId3"/>
              </a:rPr>
              <a:t>info@walterberghoef.nl</a:t>
            </a:r>
            <a:r>
              <a:rPr dirty="0">
                <a:latin typeface="Calibri" panose="020F0502020204030204" pitchFamily="34" charset="0"/>
                <a:cs typeface="Calibri" panose="020F0502020204030204" pitchFamily="34" charset="0"/>
              </a:rPr>
              <a:t>      0651444000</a:t>
            </a:r>
          </a:p>
        </p:txBody>
      </p:sp>
      <p:pic>
        <p:nvPicPr>
          <p:cNvPr id="232" name="logo.jpg" descr="logo.jpg"/>
          <p:cNvPicPr>
            <a:picLocks noChangeAspect="1"/>
          </p:cNvPicPr>
          <p:nvPr/>
        </p:nvPicPr>
        <p:blipFill>
          <a:blip r:embed="rId4">
            <a:extLst/>
          </a:blip>
          <a:stretch>
            <a:fillRect/>
          </a:stretch>
        </p:blipFill>
        <p:spPr>
          <a:xfrm>
            <a:off x="5686591" y="7525489"/>
            <a:ext cx="1704320" cy="77168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60"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Onderwerpen</a:t>
            </a:r>
            <a:endParaRPr dirty="0">
              <a:solidFill>
                <a:srgbClr val="00B0F0"/>
              </a:solidFill>
              <a:latin typeface="Calibri" panose="020F0502020204030204" pitchFamily="34" charset="0"/>
              <a:cs typeface="Calibri" panose="020F0502020204030204" pitchFamily="34" charset="0"/>
            </a:endParaRPr>
          </a:p>
        </p:txBody>
      </p:sp>
      <p:sp>
        <p:nvSpPr>
          <p:cNvPr id="161" name="doorloop het volgende en schrijf de tekst van het gesprek uit:…"/>
          <p:cNvSpPr txBox="1">
            <a:spLocks noGrp="1"/>
          </p:cNvSpPr>
          <p:nvPr>
            <p:ph type="body" sz="half" idx="1"/>
          </p:nvPr>
        </p:nvSpPr>
        <p:spPr>
          <a:xfrm>
            <a:off x="1245584" y="2275839"/>
            <a:ext cx="10266861" cy="6641932"/>
          </a:xfrm>
          <a:prstGeom prst="rect">
            <a:avLst/>
          </a:prstGeom>
        </p:spPr>
        <p:txBody>
          <a:bodyPr anchor="ctr"/>
          <a:lstStyle/>
          <a:p>
            <a:pPr marL="0" indent="0" defTabSz="457200">
              <a:lnSpc>
                <a:spcPct val="90000"/>
              </a:lnSpc>
              <a:spcBef>
                <a:spcPts val="0"/>
              </a:spcBef>
              <a:buSzTx/>
              <a:buNone/>
              <a:defRPr sz="2900">
                <a:solidFill>
                  <a:srgbClr val="271807"/>
                </a:solidFill>
                <a:uFill>
                  <a:solidFill>
                    <a:srgbClr val="000000"/>
                  </a:solidFill>
                </a:uFill>
                <a:latin typeface="Garamond"/>
                <a:ea typeface="Garamond"/>
                <a:cs typeface="Garamond"/>
                <a:sym typeface="Garamond"/>
              </a:defRPr>
            </a:pPr>
            <a:r>
              <a:rPr lang="nl-NL" dirty="0">
                <a:solidFill>
                  <a:schemeClr val="tx2">
                    <a:lumMod val="20000"/>
                    <a:lumOff val="80000"/>
                  </a:schemeClr>
                </a:solidFill>
                <a:latin typeface="Calibri" panose="020F0502020204030204" pitchFamily="34" charset="0"/>
                <a:cs typeface="Calibri" panose="020F0502020204030204" pitchFamily="34" charset="0"/>
              </a:rPr>
              <a:t>I</a:t>
            </a:r>
            <a:r>
              <a:rPr dirty="0" err="1">
                <a:solidFill>
                  <a:schemeClr val="tx2">
                    <a:lumMod val="20000"/>
                    <a:lumOff val="80000"/>
                  </a:schemeClr>
                </a:solidFill>
                <a:latin typeface="Calibri" panose="020F0502020204030204" pitchFamily="34" charset="0"/>
                <a:cs typeface="Calibri" panose="020F0502020204030204" pitchFamily="34" charset="0"/>
              </a:rPr>
              <a:t>ntervisie</a:t>
            </a:r>
            <a:r>
              <a:rPr dirty="0">
                <a:solidFill>
                  <a:schemeClr val="tx2">
                    <a:lumMod val="20000"/>
                    <a:lumOff val="80000"/>
                  </a:schemeClr>
                </a:solidFill>
                <a:latin typeface="Calibri" panose="020F0502020204030204" pitchFamily="34" charset="0"/>
                <a:cs typeface="Calibri" panose="020F0502020204030204" pitchFamily="34" charset="0"/>
              </a:rPr>
              <a:t> is </a:t>
            </a:r>
            <a:r>
              <a:rPr lang="nl-NL" dirty="0">
                <a:solidFill>
                  <a:schemeClr val="tx2">
                    <a:lumMod val="20000"/>
                    <a:lumOff val="80000"/>
                  </a:schemeClr>
                </a:solidFill>
                <a:latin typeface="Calibri" panose="020F0502020204030204" pitchFamily="34" charset="0"/>
                <a:cs typeface="Calibri" panose="020F0502020204030204" pitchFamily="34" charset="0"/>
              </a:rPr>
              <a:t>bedoeld om te leren. Het is </a:t>
            </a:r>
            <a:r>
              <a:rPr dirty="0">
                <a:solidFill>
                  <a:schemeClr val="tx2">
                    <a:lumMod val="20000"/>
                    <a:lumOff val="80000"/>
                  </a:schemeClr>
                </a:solidFill>
                <a:latin typeface="Calibri" panose="020F0502020204030204" pitchFamily="34" charset="0"/>
                <a:cs typeface="Calibri" panose="020F0502020204030204" pitchFamily="34" charset="0"/>
              </a:rPr>
              <a:t>steeds </a:t>
            </a:r>
            <a:r>
              <a:rPr dirty="0" err="1">
                <a:solidFill>
                  <a:schemeClr val="tx2">
                    <a:lumMod val="20000"/>
                    <a:lumOff val="80000"/>
                  </a:schemeClr>
                </a:solidFill>
                <a:latin typeface="Calibri" panose="020F0502020204030204" pitchFamily="34" charset="0"/>
                <a:cs typeface="Calibri" panose="020F0502020204030204" pitchFamily="34" charset="0"/>
              </a:rPr>
              <a:t>gebaseerd</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a:solidFill>
                  <a:srgbClr val="00B0F0"/>
                </a:solidFill>
                <a:latin typeface="Calibri" panose="020F0502020204030204" pitchFamily="34" charset="0"/>
                <a:cs typeface="Calibri" panose="020F0502020204030204" pitchFamily="34" charset="0"/>
              </a:rPr>
              <a:t>casus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leervraag</a:t>
            </a:r>
            <a:r>
              <a:rPr dirty="0">
                <a:solidFill>
                  <a:schemeClr val="tx2">
                    <a:lumMod val="20000"/>
                    <a:lumOff val="80000"/>
                  </a:schemeClr>
                </a:solidFill>
                <a:latin typeface="Calibri" panose="020F0502020204030204" pitchFamily="34" charset="0"/>
                <a:cs typeface="Calibri" panose="020F0502020204030204" pitchFamily="34" charset="0"/>
              </a:rPr>
              <a:t> van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deelnemers</a:t>
            </a:r>
            <a:r>
              <a:rPr dirty="0">
                <a:solidFill>
                  <a:schemeClr val="tx2">
                    <a:lumMod val="20000"/>
                    <a:lumOff val="80000"/>
                  </a:schemeClr>
                </a:solidFill>
                <a:latin typeface="Calibri" panose="020F0502020204030204" pitchFamily="34" charset="0"/>
                <a:cs typeface="Calibri" panose="020F0502020204030204" pitchFamily="34" charset="0"/>
              </a:rPr>
              <a:t>. De</a:t>
            </a:r>
            <a:r>
              <a:rPr lang="nl-NL" dirty="0">
                <a:solidFill>
                  <a:schemeClr val="tx2">
                    <a:lumMod val="20000"/>
                    <a:lumOff val="80000"/>
                  </a:schemeClr>
                </a:solidFill>
                <a:latin typeface="Calibri" panose="020F0502020204030204" pitchFamily="34" charset="0"/>
                <a:cs typeface="Calibri" panose="020F0502020204030204" pitchFamily="34" charset="0"/>
              </a:rPr>
              <a:t>ze</a:t>
            </a:r>
            <a:r>
              <a:rPr dirty="0">
                <a:solidFill>
                  <a:schemeClr val="tx2">
                    <a:lumMod val="20000"/>
                    <a:lumOff val="80000"/>
                  </a:schemeClr>
                </a:solidFill>
                <a:latin typeface="Calibri" panose="020F0502020204030204" pitchFamily="34" charset="0"/>
                <a:cs typeface="Calibri" panose="020F0502020204030204" pitchFamily="34" charset="0"/>
              </a:rPr>
              <a:t> casus </a:t>
            </a:r>
            <a:r>
              <a:rPr lang="nl-NL" dirty="0">
                <a:solidFill>
                  <a:schemeClr val="tx2">
                    <a:lumMod val="20000"/>
                    <a:lumOff val="80000"/>
                  </a:schemeClr>
                </a:solidFill>
                <a:latin typeface="Calibri" panose="020F0502020204030204" pitchFamily="34" charset="0"/>
                <a:cs typeface="Calibri" panose="020F0502020204030204" pitchFamily="34" charset="0"/>
              </a:rPr>
              <a:t>en leervraag </a:t>
            </a:r>
            <a:r>
              <a:rPr dirty="0">
                <a:solidFill>
                  <a:schemeClr val="tx2">
                    <a:lumMod val="20000"/>
                    <a:lumOff val="80000"/>
                  </a:schemeClr>
                </a:solidFill>
                <a:latin typeface="Calibri" panose="020F0502020204030204" pitchFamily="34" charset="0"/>
                <a:cs typeface="Calibri" panose="020F0502020204030204" pitchFamily="34" charset="0"/>
              </a:rPr>
              <a:t>k</a:t>
            </a:r>
            <a:r>
              <a:rPr lang="nl-NL" dirty="0" err="1">
                <a:solidFill>
                  <a:schemeClr val="tx2">
                    <a:lumMod val="20000"/>
                    <a:lumOff val="80000"/>
                  </a:schemeClr>
                </a:solidFill>
                <a:latin typeface="Calibri" panose="020F0502020204030204" pitchFamily="34" charset="0"/>
                <a:cs typeface="Calibri" panose="020F0502020204030204" pitchFamily="34" charset="0"/>
              </a:rPr>
              <a:t>unnen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gaan</a:t>
            </a:r>
            <a:r>
              <a:rPr dirty="0">
                <a:solidFill>
                  <a:schemeClr val="tx2">
                    <a:lumMod val="20000"/>
                    <a:lumOff val="80000"/>
                  </a:schemeClr>
                </a:solidFill>
                <a:latin typeface="Calibri" panose="020F0502020204030204" pitchFamily="34" charset="0"/>
                <a:cs typeface="Calibri" panose="020F0502020204030204" pitchFamily="34" charset="0"/>
              </a:rPr>
              <a:t> over </a:t>
            </a:r>
            <a:r>
              <a:rPr dirty="0" err="1">
                <a:solidFill>
                  <a:schemeClr val="tx2">
                    <a:lumMod val="20000"/>
                    <a:lumOff val="80000"/>
                  </a:schemeClr>
                </a:solidFill>
                <a:latin typeface="Calibri" panose="020F0502020204030204" pitchFamily="34" charset="0"/>
                <a:cs typeface="Calibri" panose="020F0502020204030204" pitchFamily="34" charset="0"/>
              </a:rPr>
              <a:t>werk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loopbaan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samenwerking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conflicten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ideeën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balans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tussen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werk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privé</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enzovoort</a:t>
            </a:r>
            <a:r>
              <a:rPr dirty="0">
                <a:solidFill>
                  <a:schemeClr val="tx2">
                    <a:lumMod val="20000"/>
                    <a:lumOff val="80000"/>
                  </a:schemeClr>
                </a:solidFill>
                <a:latin typeface="Calibri" panose="020F0502020204030204" pitchFamily="34" charset="0"/>
                <a:cs typeface="Calibri" panose="020F0502020204030204" pitchFamily="34" charset="0"/>
              </a:rPr>
              <a:t>. </a:t>
            </a:r>
            <a:endParaRPr sz="2700"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3200">
                <a:solidFill>
                  <a:srgbClr val="271807"/>
                </a:solidFill>
                <a:uFill>
                  <a:solidFill>
                    <a:srgbClr val="000000"/>
                  </a:solidFill>
                </a:uFill>
                <a:latin typeface="Garamond"/>
                <a:ea typeface="Garamond"/>
                <a:cs typeface="Garamond"/>
                <a:sym typeface="Garamond"/>
              </a:defRPr>
            </a:pPr>
            <a:endParaRPr sz="2700"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29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De casus</a:t>
            </a:r>
            <a:r>
              <a:rPr lang="nl-NL" dirty="0">
                <a:solidFill>
                  <a:schemeClr val="tx2">
                    <a:lumMod val="20000"/>
                    <a:lumOff val="80000"/>
                  </a:schemeClr>
                </a:solidFill>
                <a:latin typeface="Calibri" panose="020F0502020204030204" pitchFamily="34" charset="0"/>
                <a:cs typeface="Calibri" panose="020F0502020204030204" pitchFamily="34" charset="0"/>
              </a:rPr>
              <a:t> en leervraag kunnen </a:t>
            </a:r>
            <a:r>
              <a:rPr dirty="0" err="1">
                <a:solidFill>
                  <a:schemeClr val="tx2">
                    <a:lumMod val="20000"/>
                    <a:lumOff val="80000"/>
                  </a:schemeClr>
                </a:solidFill>
                <a:latin typeface="Calibri" panose="020F0502020204030204" pitchFamily="34" charset="0"/>
                <a:cs typeface="Calibri" panose="020F0502020204030204" pitchFamily="34" charset="0"/>
              </a:rPr>
              <a:t>komen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verschillende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lagen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a:solidFill>
                  <a:srgbClr val="00B0F0"/>
                </a:solidFill>
                <a:latin typeface="Calibri" panose="020F0502020204030204" pitchFamily="34" charset="0"/>
                <a:cs typeface="Calibri" panose="020F0502020204030204" pitchFamily="34" charset="0"/>
              </a:rPr>
              <a:t>hoe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iemand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iets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a:solidFill>
                  <a:srgbClr val="00B0F0"/>
                </a:solidFill>
                <a:latin typeface="Calibri" panose="020F0502020204030204" pitchFamily="34" charset="0"/>
                <a:cs typeface="Calibri" panose="020F0502020204030204" pitchFamily="34" charset="0"/>
              </a:rPr>
              <a:t>wat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iemand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waaruit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waartoe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iemand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iets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doet</a:t>
            </a:r>
            <a:r>
              <a:rPr dirty="0">
                <a:solidFill>
                  <a:schemeClr val="tx2">
                    <a:lumMod val="20000"/>
                    <a:lumOff val="80000"/>
                  </a:schemeClr>
                </a:solidFill>
                <a:latin typeface="Calibri" panose="020F0502020204030204" pitchFamily="34" charset="0"/>
                <a:cs typeface="Calibri" panose="020F0502020204030204" pitchFamily="34" charset="0"/>
              </a:rPr>
              <a:t>, wat </a:t>
            </a:r>
            <a:r>
              <a:rPr dirty="0" err="1">
                <a:solidFill>
                  <a:schemeClr val="tx2">
                    <a:lumMod val="20000"/>
                    <a:lumOff val="80000"/>
                  </a:schemeClr>
                </a:solidFill>
                <a:latin typeface="Calibri" panose="020F0502020204030204" pitchFamily="34" charset="0"/>
                <a:cs typeface="Calibri" panose="020F0502020204030204" pitchFamily="34" charset="0"/>
              </a:rPr>
              <a:t>iemand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beleeft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wie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iemand</a:t>
            </a:r>
            <a:r>
              <a:rPr dirty="0">
                <a:solidFill>
                  <a:schemeClr val="tx2">
                    <a:lumMod val="20000"/>
                    <a:lumOff val="80000"/>
                  </a:schemeClr>
                </a:solidFill>
                <a:latin typeface="Calibri" panose="020F0502020204030204" pitchFamily="34" charset="0"/>
                <a:cs typeface="Calibri" panose="020F0502020204030204" pitchFamily="34" charset="0"/>
              </a:rPr>
              <a:t> </a:t>
            </a:r>
            <a:r>
              <a:rPr dirty="0">
                <a:solidFill>
                  <a:srgbClr val="00B0F0"/>
                </a:solidFill>
                <a:latin typeface="Calibri" panose="020F0502020204030204" pitchFamily="34" charset="0"/>
                <a:cs typeface="Calibri" panose="020F0502020204030204" pitchFamily="34" charset="0"/>
              </a:rPr>
              <a:t>is</a:t>
            </a:r>
            <a:r>
              <a:rPr dirty="0">
                <a:solidFill>
                  <a:schemeClr val="tx2">
                    <a:lumMod val="20000"/>
                    <a:lumOff val="80000"/>
                  </a:schemeClr>
                </a:solidFill>
                <a:latin typeface="Calibri" panose="020F0502020204030204" pitchFamily="34" charset="0"/>
                <a:cs typeface="Calibri" panose="020F0502020204030204" pitchFamily="34" charset="0"/>
              </a:rPr>
              <a:t>.</a:t>
            </a:r>
            <a:r>
              <a:rPr lang="nl-NL" dirty="0">
                <a:solidFill>
                  <a:schemeClr val="tx2">
                    <a:lumMod val="20000"/>
                    <a:lumOff val="80000"/>
                  </a:schemeClr>
                </a:solidFill>
                <a:latin typeface="Calibri" panose="020F0502020204030204" pitchFamily="34" charset="0"/>
                <a:cs typeface="Calibri" panose="020F0502020204030204" pitchFamily="34" charset="0"/>
              </a:rPr>
              <a:t> </a:t>
            </a:r>
            <a:endParaRPr sz="2700"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3200">
                <a:solidFill>
                  <a:srgbClr val="271807"/>
                </a:solidFill>
                <a:uFill>
                  <a:solidFill>
                    <a:srgbClr val="000000"/>
                  </a:solidFill>
                </a:uFill>
                <a:latin typeface="Garamond"/>
                <a:ea typeface="Garamond"/>
                <a:cs typeface="Garamond"/>
                <a:sym typeface="Garamond"/>
              </a:defRPr>
            </a:pPr>
            <a:endParaRPr sz="2700"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29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Gedurende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proces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kan</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gebeuren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stuurt</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begeleidt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andere</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laag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Ook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dit</a:t>
            </a:r>
            <a:r>
              <a:rPr dirty="0">
                <a:solidFill>
                  <a:schemeClr val="tx2">
                    <a:lumMod val="20000"/>
                    <a:lumOff val="80000"/>
                  </a:schemeClr>
                </a:solidFill>
                <a:latin typeface="Calibri" panose="020F0502020204030204" pitchFamily="34" charset="0"/>
                <a:cs typeface="Calibri" panose="020F0502020204030204" pitchFamily="34" charset="0"/>
              </a:rPr>
              <a:t> door het </a:t>
            </a:r>
            <a:r>
              <a:rPr dirty="0" err="1">
                <a:solidFill>
                  <a:schemeClr val="tx2">
                    <a:lumMod val="20000"/>
                    <a:lumOff val="80000"/>
                  </a:schemeClr>
                </a:solidFill>
                <a:latin typeface="Calibri" panose="020F0502020204030204" pitchFamily="34" charset="0"/>
                <a:cs typeface="Calibri" panose="020F0502020204030204" pitchFamily="34" charset="0"/>
              </a:rPr>
              <a:t>proces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zelf</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optreden</a:t>
            </a:r>
            <a:r>
              <a:rPr dirty="0">
                <a:solidFill>
                  <a:schemeClr val="tx2">
                    <a:lumMod val="20000"/>
                    <a:lumOff val="80000"/>
                  </a:schemeClr>
                </a:solidFill>
                <a:latin typeface="Calibri" panose="020F0502020204030204" pitchFamily="34" charset="0"/>
                <a:cs typeface="Calibri" panose="020F0502020204030204" pitchFamily="34" charset="0"/>
              </a:rP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75"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a:solidFill>
                  <a:srgbClr val="00B0F0"/>
                </a:solidFill>
                <a:latin typeface="Calibri" panose="020F0502020204030204" pitchFamily="34" charset="0"/>
                <a:cs typeface="Calibri" panose="020F0502020204030204" pitchFamily="34" charset="0"/>
              </a:rPr>
              <a:t>Casus &amp; </a:t>
            </a:r>
            <a:r>
              <a:rPr dirty="0" err="1">
                <a:solidFill>
                  <a:srgbClr val="00B0F0"/>
                </a:solidFill>
                <a:latin typeface="Calibri" panose="020F0502020204030204" pitchFamily="34" charset="0"/>
                <a:cs typeface="Calibri" panose="020F0502020204030204" pitchFamily="34" charset="0"/>
              </a:rPr>
              <a:t>Vraag</a:t>
            </a:r>
            <a:endParaRPr dirty="0">
              <a:solidFill>
                <a:srgbClr val="00B0F0"/>
              </a:solidFill>
              <a:latin typeface="Calibri" panose="020F0502020204030204" pitchFamily="34" charset="0"/>
              <a:cs typeface="Calibri" panose="020F0502020204030204" pitchFamily="34" charset="0"/>
            </a:endParaRPr>
          </a:p>
        </p:txBody>
      </p:sp>
      <p:sp>
        <p:nvSpPr>
          <p:cNvPr id="176" name="doorloop het volgende en schrijf de tekst van het gesprek uit:…"/>
          <p:cNvSpPr txBox="1">
            <a:spLocks noGrp="1"/>
          </p:cNvSpPr>
          <p:nvPr>
            <p:ph type="body" idx="1"/>
          </p:nvPr>
        </p:nvSpPr>
        <p:spPr>
          <a:xfrm>
            <a:off x="1268445" y="2275839"/>
            <a:ext cx="10513629" cy="6641932"/>
          </a:xfrm>
          <a:prstGeom prst="rect">
            <a:avLst/>
          </a:prstGeom>
        </p:spPr>
        <p:txBody>
          <a:bodyPr anchor="ctr">
            <a:normAutofit lnSpcReduction="10000"/>
          </a:bodyPr>
          <a:lstStyle/>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Maak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onderscheid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tussen</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leervraag</a:t>
            </a:r>
            <a:r>
              <a:rPr dirty="0">
                <a:solidFill>
                  <a:schemeClr val="tx2">
                    <a:lumMod val="20000"/>
                    <a:lumOff val="80000"/>
                  </a:schemeClr>
                </a:solidFill>
                <a:latin typeface="Calibri" panose="020F0502020204030204" pitchFamily="34" charset="0"/>
                <a:cs typeface="Calibri" panose="020F0502020204030204" pitchFamily="34" charset="0"/>
              </a:rPr>
              <a:t>. De casus is de </a:t>
            </a:r>
            <a:r>
              <a:rPr dirty="0" err="1">
                <a:solidFill>
                  <a:schemeClr val="tx2">
                    <a:lumMod val="20000"/>
                    <a:lumOff val="80000"/>
                  </a:schemeClr>
                </a:solidFill>
                <a:latin typeface="Calibri" panose="020F0502020204030204" pitchFamily="34" charset="0"/>
                <a:cs typeface="Calibri" panose="020F0502020204030204" pitchFamily="34" charset="0"/>
              </a:rPr>
              <a:t>beschrijving</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omstandigheden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waarin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leervraag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speelt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Deze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leervraag</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gericht</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vaardigheid</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inzicht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waar</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intervisie</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gericht</a:t>
            </a:r>
            <a:r>
              <a:rPr dirty="0">
                <a:solidFill>
                  <a:schemeClr val="tx2">
                    <a:lumMod val="20000"/>
                    <a:lumOff val="80000"/>
                  </a:schemeClr>
                </a:solidFill>
                <a:latin typeface="Calibri" panose="020F0502020204030204" pitchFamily="34" charset="0"/>
                <a:cs typeface="Calibri" panose="020F0502020204030204" pitchFamily="34" charset="0"/>
              </a:rPr>
              <a:t> is.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hebt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beiden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nodig</a:t>
            </a:r>
            <a:r>
              <a:rPr lang="nl-NL" dirty="0">
                <a:solidFill>
                  <a:schemeClr val="tx2">
                    <a:lumMod val="20000"/>
                    <a:lumOff val="80000"/>
                  </a:schemeClr>
                </a:solidFill>
                <a:latin typeface="Calibri" panose="020F0502020204030204" pitchFamily="34" charset="0"/>
                <a:cs typeface="Calibri" panose="020F0502020204030204" pitchFamily="34" charset="0"/>
              </a:rPr>
              <a:t>. In veel van de gevallen komt de leervraag echter ook in andere situatie tot uiting. Daarom is de leervraag de ingang tot leren, niet de casus.</a:t>
            </a: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Om tot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goede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onderzoeksvraag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komen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kun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gebruikmaken</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volgende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formulering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waarin</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gewenste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ongewenste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situatie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genoemd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wordt</a:t>
            </a:r>
            <a:r>
              <a:rPr dirty="0">
                <a:solidFill>
                  <a:schemeClr val="tx2">
                    <a:lumMod val="20000"/>
                    <a:lumOff val="80000"/>
                  </a:schemeClr>
                </a:solidFill>
                <a:latin typeface="Calibri" panose="020F0502020204030204" pitchFamily="34" charset="0"/>
                <a:cs typeface="Calibri" panose="020F0502020204030204" pitchFamily="34" charset="0"/>
              </a:rPr>
              <a:t>:</a:t>
            </a: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Gegeven</a:t>
            </a:r>
            <a:r>
              <a:rPr dirty="0">
                <a:solidFill>
                  <a:schemeClr val="tx2">
                    <a:lumMod val="20000"/>
                    <a:lumOff val="80000"/>
                  </a:schemeClr>
                </a:solidFill>
                <a:latin typeface="Calibri" panose="020F0502020204030204" pitchFamily="34" charset="0"/>
                <a:cs typeface="Calibri" panose="020F0502020204030204" pitchFamily="34" charset="0"/>
              </a:rPr>
              <a:t> de context …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HOE </a:t>
            </a:r>
            <a:r>
              <a:rPr dirty="0" err="1">
                <a:solidFill>
                  <a:schemeClr val="tx2">
                    <a:lumMod val="20000"/>
                    <a:lumOff val="80000"/>
                  </a:schemeClr>
                </a:solidFill>
                <a:latin typeface="Calibri" panose="020F0502020204030204" pitchFamily="34" charset="0"/>
                <a:cs typeface="Calibri" panose="020F0502020204030204" pitchFamily="34" charset="0"/>
              </a:rPr>
              <a:t>kan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ik</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a:t>
            </a:r>
            <a:r>
              <a:rPr dirty="0">
                <a:solidFill>
                  <a:schemeClr val="tx2">
                    <a:lumMod val="20000"/>
                    <a:lumOff val="80000"/>
                  </a:schemeClr>
                </a:solidFill>
                <a:latin typeface="Calibri" panose="020F0502020204030204" pitchFamily="34" charset="0"/>
                <a:cs typeface="Calibri" panose="020F0502020204030204" pitchFamily="34" charset="0"/>
              </a:rPr>
              <a:t>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zodat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ik</a:t>
            </a:r>
            <a:r>
              <a:rPr dirty="0">
                <a:solidFill>
                  <a:schemeClr val="tx2">
                    <a:lumMod val="20000"/>
                    <a:lumOff val="80000"/>
                  </a:schemeClr>
                </a:solidFill>
                <a:latin typeface="Calibri" panose="020F0502020204030204" pitchFamily="34" charset="0"/>
                <a:cs typeface="Calibri" panose="020F0502020204030204" pitchFamily="34" charset="0"/>
              </a:rPr>
              <a:t>/</a:t>
            </a:r>
            <a:r>
              <a:rPr lang="nl-NL"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ander</a:t>
            </a: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omgeving</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a:t>
            </a:r>
            <a:r>
              <a:rPr dirty="0">
                <a:solidFill>
                  <a:schemeClr val="tx2">
                    <a:lumMod val="20000"/>
                    <a:lumOff val="80000"/>
                  </a:schemeClr>
                </a:solidFill>
                <a:latin typeface="Calibri" panose="020F0502020204030204" pitchFamily="34" charset="0"/>
                <a:cs typeface="Calibri" panose="020F0502020204030204" pitchFamily="34" charset="0"/>
              </a:rPr>
              <a:t>(het </a:t>
            </a:r>
            <a:r>
              <a:rPr dirty="0" err="1">
                <a:solidFill>
                  <a:schemeClr val="tx2">
                    <a:lumMod val="20000"/>
                    <a:lumOff val="80000"/>
                  </a:schemeClr>
                </a:solidFill>
                <a:latin typeface="Calibri" panose="020F0502020204030204" pitchFamily="34" charset="0"/>
                <a:cs typeface="Calibri" panose="020F0502020204030204" pitchFamily="34" charset="0"/>
              </a:rPr>
              <a:t>gewenste</a:t>
            </a:r>
            <a:r>
              <a:rPr dirty="0">
                <a:solidFill>
                  <a:schemeClr val="tx2">
                    <a:lumMod val="20000"/>
                    <a:lumOff val="80000"/>
                  </a:schemeClr>
                </a:solidFill>
                <a:latin typeface="Calibri" panose="020F0502020204030204" pitchFamily="34" charset="0"/>
                <a:cs typeface="Calibri" panose="020F0502020204030204" pitchFamily="34" charset="0"/>
              </a:rPr>
              <a:t> effect) … </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zonder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ik</a:t>
            </a:r>
            <a:r>
              <a:rPr dirty="0">
                <a:solidFill>
                  <a:schemeClr val="tx2">
                    <a:lumMod val="20000"/>
                    <a:lumOff val="80000"/>
                  </a:schemeClr>
                </a:solidFill>
                <a:latin typeface="Calibri" panose="020F0502020204030204" pitchFamily="34" charset="0"/>
                <a:cs typeface="Calibri" panose="020F0502020204030204" pitchFamily="34" charset="0"/>
              </a:rPr>
              <a:t>/</a:t>
            </a:r>
            <a:r>
              <a:rPr lang="nl-NL"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ander</a:t>
            </a: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omgeving</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de ongewenste situatie</a:t>
            </a:r>
            <a:r>
              <a:rPr dirty="0">
                <a:solidFill>
                  <a:schemeClr val="tx2">
                    <a:lumMod val="20000"/>
                    <a:lumOff val="80000"/>
                  </a:schemeClr>
                </a:solidFill>
                <a:latin typeface="Calibri" panose="020F0502020204030204" pitchFamily="34" charset="0"/>
                <a:cs typeface="Calibri" panose="020F0502020204030204" pitchFamily="34" charset="0"/>
              </a:rPr>
              <a:t>)? </a:t>
            </a: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27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kiest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samen</a:t>
            </a:r>
            <a:r>
              <a:rPr dirty="0">
                <a:solidFill>
                  <a:schemeClr val="tx2">
                    <a:lumMod val="20000"/>
                    <a:lumOff val="80000"/>
                  </a:schemeClr>
                </a:solidFill>
                <a:latin typeface="Calibri" panose="020F0502020204030204" pitchFamily="34" charset="0"/>
                <a:cs typeface="Calibri" panose="020F0502020204030204" pitchFamily="34" charset="0"/>
              </a:rPr>
              <a:t> met de </a:t>
            </a:r>
            <a:r>
              <a:rPr dirty="0" err="1">
                <a:solidFill>
                  <a:schemeClr val="tx2">
                    <a:lumMod val="20000"/>
                    <a:lumOff val="80000"/>
                  </a:schemeClr>
                </a:solidFill>
                <a:latin typeface="Calibri" panose="020F0502020204030204" pitchFamily="34" charset="0"/>
                <a:cs typeface="Calibri" panose="020F0502020204030204" pitchFamily="34" charset="0"/>
              </a:rPr>
              <a:t>deelnemer</a:t>
            </a:r>
            <a:r>
              <a:rPr dirty="0">
                <a:solidFill>
                  <a:schemeClr val="tx2">
                    <a:lumMod val="20000"/>
                    <a:lumOff val="80000"/>
                  </a:schemeClr>
                </a:solidFill>
                <a:latin typeface="Calibri" panose="020F0502020204030204" pitchFamily="34" charset="0"/>
                <a:cs typeface="Calibri" panose="020F0502020204030204" pitchFamily="34" charset="0"/>
              </a:rPr>
              <a:t>(s) met w</a:t>
            </a:r>
            <a:r>
              <a:rPr lang="nl-NL" dirty="0" err="1">
                <a:solidFill>
                  <a:schemeClr val="tx2">
                    <a:lumMod val="20000"/>
                    <a:lumOff val="80000"/>
                  </a:schemeClr>
                </a:solidFill>
                <a:latin typeface="Calibri" panose="020F0502020204030204" pitchFamily="34" charset="0"/>
                <a:cs typeface="Calibri" panose="020F0502020204030204" pitchFamily="34" charset="0"/>
              </a:rPr>
              <a:t>iens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leervraag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gestart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wordt</a:t>
            </a:r>
            <a:r>
              <a:rPr dirty="0">
                <a:solidFill>
                  <a:schemeClr val="tx2">
                    <a:lumMod val="20000"/>
                    <a:lumOff val="80000"/>
                  </a:schemeClr>
                </a:solidFill>
                <a:latin typeface="Calibri" panose="020F0502020204030204" pitchFamily="34" charset="0"/>
                <a:cs typeface="Calibri" panose="020F0502020204030204" pitchFamily="34" charset="0"/>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78"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a:solidFill>
                  <a:srgbClr val="00B0F0"/>
                </a:solidFill>
                <a:latin typeface="Calibri" panose="020F0502020204030204" pitchFamily="34" charset="0"/>
                <a:cs typeface="Calibri" panose="020F0502020204030204" pitchFamily="34" charset="0"/>
              </a:rPr>
              <a:t>Mindset &amp; </a:t>
            </a:r>
            <a:r>
              <a:rPr lang="nl-NL" dirty="0">
                <a:solidFill>
                  <a:srgbClr val="00B0F0"/>
                </a:solidFill>
                <a:latin typeface="Calibri" panose="020F0502020204030204" pitchFamily="34" charset="0"/>
                <a:cs typeface="Calibri" panose="020F0502020204030204" pitchFamily="34" charset="0"/>
              </a:rPr>
              <a:t>i</a:t>
            </a:r>
            <a:r>
              <a:rPr dirty="0" err="1">
                <a:solidFill>
                  <a:srgbClr val="00B0F0"/>
                </a:solidFill>
                <a:latin typeface="Calibri" panose="020F0502020204030204" pitchFamily="34" charset="0"/>
                <a:cs typeface="Calibri" panose="020F0502020204030204" pitchFamily="34" charset="0"/>
              </a:rPr>
              <a:t>ntentie</a:t>
            </a:r>
            <a:endParaRPr dirty="0">
              <a:solidFill>
                <a:srgbClr val="00B0F0"/>
              </a:solidFill>
              <a:latin typeface="Calibri" panose="020F0502020204030204" pitchFamily="34" charset="0"/>
              <a:cs typeface="Calibri" panose="020F0502020204030204" pitchFamily="34" charset="0"/>
            </a:endParaRPr>
          </a:p>
        </p:txBody>
      </p:sp>
      <p:sp>
        <p:nvSpPr>
          <p:cNvPr id="179"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fontScale="92500" lnSpcReduction="10000"/>
          </a:bodyPr>
          <a:lstStyle/>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casus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de </a:t>
            </a:r>
            <a:r>
              <a:rPr lang="nl-NL" dirty="0">
                <a:solidFill>
                  <a:schemeClr val="tx2">
                    <a:lumMod val="20000"/>
                    <a:lumOff val="80000"/>
                  </a:schemeClr>
                </a:solidFill>
                <a:latin typeface="Calibri" panose="020F0502020204030204" pitchFamily="34" charset="0"/>
                <a:cs typeface="Calibri" panose="020F0502020204030204" pitchFamily="34" charset="0"/>
              </a:rPr>
              <a:t>leer</a:t>
            </a:r>
            <a:r>
              <a:rPr dirty="0" err="1">
                <a:solidFill>
                  <a:schemeClr val="tx2">
                    <a:lumMod val="20000"/>
                    <a:lumOff val="80000"/>
                  </a:schemeClr>
                </a:solidFill>
                <a:latin typeface="Calibri" panose="020F0502020204030204" pitchFamily="34" charset="0"/>
                <a:cs typeface="Calibri" panose="020F0502020204030204" pitchFamily="34" charset="0"/>
              </a:rPr>
              <a:t>vraag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kunnen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gezocht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worden</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vanuit </a:t>
            </a: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volgende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drie</a:t>
            </a:r>
            <a:r>
              <a:rPr dirty="0">
                <a:solidFill>
                  <a:schemeClr val="tx2">
                    <a:lumMod val="20000"/>
                    <a:lumOff val="80000"/>
                  </a:schemeClr>
                </a:solidFill>
                <a:latin typeface="Calibri" panose="020F0502020204030204" pitchFamily="34" charset="0"/>
                <a:cs typeface="Calibri" panose="020F0502020204030204" pitchFamily="34" charset="0"/>
              </a:rPr>
              <a:t> mindsets. Elk van </a:t>
            </a:r>
            <a:r>
              <a:rPr dirty="0" err="1">
                <a:solidFill>
                  <a:schemeClr val="tx2">
                    <a:lumMod val="20000"/>
                    <a:lumOff val="80000"/>
                  </a:schemeClr>
                </a:solidFill>
                <a:latin typeface="Calibri" panose="020F0502020204030204" pitchFamily="34" charset="0"/>
                <a:cs typeface="Calibri" panose="020F0502020204030204" pitchFamily="34" charset="0"/>
              </a:rPr>
              <a:t>deze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drie</a:t>
            </a:r>
            <a:r>
              <a:rPr dirty="0">
                <a:solidFill>
                  <a:schemeClr val="tx2">
                    <a:lumMod val="20000"/>
                    <a:lumOff val="80000"/>
                  </a:schemeClr>
                </a:solidFill>
                <a:latin typeface="Calibri" panose="020F0502020204030204" pitchFamily="34" charset="0"/>
                <a:cs typeface="Calibri" panose="020F0502020204030204" pitchFamily="34" charset="0"/>
              </a:rPr>
              <a:t> mindsets </a:t>
            </a:r>
            <a:r>
              <a:rPr dirty="0" err="1">
                <a:solidFill>
                  <a:schemeClr val="tx2">
                    <a:lumMod val="20000"/>
                    <a:lumOff val="80000"/>
                  </a:schemeClr>
                </a:solidFill>
                <a:latin typeface="Calibri" panose="020F0502020204030204" pitchFamily="34" charset="0"/>
                <a:cs typeface="Calibri" panose="020F0502020204030204" pitchFamily="34" charset="0"/>
              </a:rPr>
              <a:t>heeft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ook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eigen </a:t>
            </a:r>
            <a:r>
              <a:rPr dirty="0" err="1">
                <a:solidFill>
                  <a:schemeClr val="tx2">
                    <a:lumMod val="20000"/>
                    <a:lumOff val="80000"/>
                  </a:schemeClr>
                </a:solidFill>
                <a:latin typeface="Calibri" panose="020F0502020204030204" pitchFamily="34" charset="0"/>
                <a:cs typeface="Calibri" panose="020F0502020204030204" pitchFamily="34" charset="0"/>
              </a:rPr>
              <a:t>richting</a:t>
            </a:r>
            <a:r>
              <a:rPr dirty="0">
                <a:solidFill>
                  <a:schemeClr val="tx2">
                    <a:lumMod val="20000"/>
                    <a:lumOff val="80000"/>
                  </a:schemeClr>
                </a:solidFill>
                <a:latin typeface="Calibri" panose="020F0502020204030204" pitchFamily="34" charset="0"/>
                <a:cs typeface="Calibri" panose="020F0502020204030204" pitchFamily="34" charset="0"/>
              </a:rPr>
              <a:t> van </a:t>
            </a:r>
            <a:r>
              <a:rPr dirty="0" err="1">
                <a:solidFill>
                  <a:schemeClr val="tx2">
                    <a:lumMod val="20000"/>
                    <a:lumOff val="80000"/>
                  </a:schemeClr>
                </a:solidFill>
                <a:latin typeface="Calibri" panose="020F0502020204030204" pitchFamily="34" charset="0"/>
                <a:cs typeface="Calibri" panose="020F0502020204030204" pitchFamily="34" charset="0"/>
              </a:rPr>
              <a:t>werken</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120315" indent="-120315" defTabSz="457200">
              <a:lnSpc>
                <a:spcPct val="90000"/>
              </a:lnSpc>
              <a:spcBef>
                <a:spcPts val="0"/>
              </a:spcBef>
              <a:buFontTx/>
              <a:buChar char="-"/>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Een p</a:t>
            </a:r>
            <a:r>
              <a:rPr dirty="0" err="1">
                <a:solidFill>
                  <a:schemeClr val="tx2">
                    <a:lumMod val="20000"/>
                    <a:lumOff val="80000"/>
                  </a:schemeClr>
                </a:solidFill>
                <a:latin typeface="Calibri" panose="020F0502020204030204" pitchFamily="34" charset="0"/>
                <a:cs typeface="Calibri" panose="020F0502020204030204" pitchFamily="34" charset="0"/>
              </a:rPr>
              <a:t>robleem</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opgelost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moet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worden</a:t>
            </a:r>
            <a:r>
              <a:rPr lang="nl-NL" dirty="0">
                <a:solidFill>
                  <a:schemeClr val="tx2">
                    <a:lumMod val="20000"/>
                    <a:lumOff val="80000"/>
                  </a:schemeClr>
                </a:solidFill>
                <a:latin typeface="Calibri" panose="020F0502020204030204" pitchFamily="34" charset="0"/>
                <a:cs typeface="Calibri" panose="020F0502020204030204" pitchFamily="34" charset="0"/>
              </a:rPr>
              <a:t>. Deze is op het verleden gericht.</a:t>
            </a:r>
          </a:p>
          <a:p>
            <a:pPr marL="120315" indent="-120315" defTabSz="457200">
              <a:lnSpc>
                <a:spcPct val="90000"/>
              </a:lnSpc>
              <a:spcBef>
                <a:spcPts val="0"/>
              </a:spcBef>
              <a:buFontTx/>
              <a:buChar char="-"/>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120315" indent="-120315" defTabSz="457200">
              <a:lnSpc>
                <a:spcPct val="90000"/>
              </a:lnSpc>
              <a:spcBef>
                <a:spcPts val="0"/>
              </a:spcBef>
              <a:buFontTx/>
              <a:buChar char="-"/>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Een u</a:t>
            </a:r>
            <a:r>
              <a:rPr dirty="0" err="1">
                <a:solidFill>
                  <a:schemeClr val="tx2">
                    <a:lumMod val="20000"/>
                    <a:lumOff val="80000"/>
                  </a:schemeClr>
                </a:solidFill>
                <a:latin typeface="Calibri" panose="020F0502020204030204" pitchFamily="34" charset="0"/>
                <a:cs typeface="Calibri" panose="020F0502020204030204" pitchFamily="34" charset="0"/>
              </a:rPr>
              <a:t>itdaging</a:t>
            </a:r>
            <a:r>
              <a:rPr dirty="0">
                <a:solidFill>
                  <a:schemeClr val="tx2">
                    <a:lumMod val="20000"/>
                    <a:lumOff val="80000"/>
                  </a:schemeClr>
                </a:solidFill>
                <a:latin typeface="Calibri" panose="020F0502020204030204" pitchFamily="34" charset="0"/>
                <a:cs typeface="Calibri" panose="020F0502020204030204" pitchFamily="34" charset="0"/>
              </a:rPr>
              <a:t> die </a:t>
            </a:r>
            <a:r>
              <a:rPr dirty="0" err="1">
                <a:solidFill>
                  <a:schemeClr val="tx2">
                    <a:lumMod val="20000"/>
                    <a:lumOff val="80000"/>
                  </a:schemeClr>
                </a:solidFill>
                <a:latin typeface="Calibri" panose="020F0502020204030204" pitchFamily="34" charset="0"/>
                <a:cs typeface="Calibri" panose="020F0502020204030204" pitchFamily="34" charset="0"/>
              </a:rPr>
              <a:t>aangegaan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moet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worden</a:t>
            </a:r>
            <a:r>
              <a:rPr lang="nl-NL" dirty="0">
                <a:solidFill>
                  <a:schemeClr val="tx2">
                    <a:lumMod val="20000"/>
                    <a:lumOff val="80000"/>
                  </a:schemeClr>
                </a:solidFill>
                <a:latin typeface="Calibri" panose="020F0502020204030204" pitchFamily="34" charset="0"/>
                <a:cs typeface="Calibri" panose="020F0502020204030204" pitchFamily="34" charset="0"/>
              </a:rPr>
              <a:t>. Deze is </a:t>
            </a:r>
            <a:r>
              <a:rPr dirty="0" err="1">
                <a:solidFill>
                  <a:schemeClr val="tx2">
                    <a:lumMod val="20000"/>
                    <a:lumOff val="80000"/>
                  </a:schemeClr>
                </a:solidFill>
                <a:latin typeface="Calibri" panose="020F0502020204030204" pitchFamily="34" charset="0"/>
                <a:cs typeface="Calibri" panose="020F0502020204030204" pitchFamily="34" charset="0"/>
              </a:rPr>
              <a:t>gericht</a:t>
            </a:r>
            <a:r>
              <a:rPr dirty="0">
                <a:solidFill>
                  <a:schemeClr val="tx2">
                    <a:lumMod val="20000"/>
                    <a:lumOff val="80000"/>
                  </a:schemeClr>
                </a:solidFill>
                <a:latin typeface="Calibri" panose="020F0502020204030204" pitchFamily="34" charset="0"/>
                <a:cs typeface="Calibri" panose="020F0502020204030204" pitchFamily="34" charset="0"/>
              </a:rPr>
              <a:t> op de </a:t>
            </a:r>
            <a:r>
              <a:rPr dirty="0" err="1">
                <a:solidFill>
                  <a:schemeClr val="tx2">
                    <a:lumMod val="20000"/>
                    <a:lumOff val="80000"/>
                  </a:schemeClr>
                </a:solidFill>
                <a:latin typeface="Calibri" panose="020F0502020204030204" pitchFamily="34" charset="0"/>
                <a:cs typeface="Calibri" panose="020F0502020204030204" pitchFamily="34" charset="0"/>
              </a:rPr>
              <a:t>toekomst</a:t>
            </a:r>
            <a:r>
              <a:rPr dirty="0">
                <a:solidFill>
                  <a:schemeClr val="tx2">
                    <a:lumMod val="20000"/>
                    <a:lumOff val="80000"/>
                  </a:schemeClr>
                </a:solidFill>
                <a:latin typeface="Calibri" panose="020F0502020204030204" pitchFamily="34" charset="0"/>
                <a:cs typeface="Calibri" panose="020F0502020204030204" pitchFamily="34" charset="0"/>
              </a:rPr>
              <a:t>.</a:t>
            </a:r>
            <a:endParaRPr lang="nl-NL" dirty="0">
              <a:solidFill>
                <a:schemeClr val="tx2">
                  <a:lumMod val="20000"/>
                  <a:lumOff val="80000"/>
                </a:schemeClr>
              </a:solidFill>
              <a:latin typeface="Calibri" panose="020F0502020204030204" pitchFamily="34" charset="0"/>
              <a:cs typeface="Calibri" panose="020F0502020204030204" pitchFamily="34" charset="0"/>
            </a:endParaRPr>
          </a:p>
          <a:p>
            <a:pPr marL="120315" indent="-120315" defTabSz="457200">
              <a:lnSpc>
                <a:spcPct val="90000"/>
              </a:lnSpc>
              <a:spcBef>
                <a:spcPts val="0"/>
              </a:spcBef>
              <a:buFontTx/>
              <a:buChar char="-"/>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120315" indent="-120315" defTabSz="457200">
              <a:lnSpc>
                <a:spcPct val="90000"/>
              </a:lnSpc>
              <a:spcBef>
                <a:spcPts val="0"/>
              </a:spcBef>
              <a:buFontTx/>
              <a:buChar char="-"/>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Een g</a:t>
            </a:r>
            <a:r>
              <a:rPr dirty="0" err="1">
                <a:solidFill>
                  <a:schemeClr val="tx2">
                    <a:lumMod val="20000"/>
                    <a:lumOff val="80000"/>
                  </a:schemeClr>
                </a:solidFill>
                <a:latin typeface="Calibri" panose="020F0502020204030204" pitchFamily="34" charset="0"/>
                <a:cs typeface="Calibri" panose="020F0502020204030204" pitchFamily="34" charset="0"/>
              </a:rPr>
              <a:t>ebeurtenis</a:t>
            </a:r>
            <a:r>
              <a:rPr dirty="0">
                <a:solidFill>
                  <a:schemeClr val="tx2">
                    <a:lumMod val="20000"/>
                    <a:lumOff val="80000"/>
                  </a:schemeClr>
                </a:solidFill>
                <a:latin typeface="Calibri" panose="020F0502020204030204" pitchFamily="34" charset="0"/>
                <a:cs typeface="Calibri" panose="020F0502020204030204" pitchFamily="34" charset="0"/>
              </a:rPr>
              <a:t> </a:t>
            </a:r>
            <a:r>
              <a:rPr lang="nl-NL" dirty="0">
                <a:solidFill>
                  <a:schemeClr val="tx2">
                    <a:lumMod val="20000"/>
                    <a:lumOff val="80000"/>
                  </a:schemeClr>
                </a:solidFill>
                <a:latin typeface="Calibri" panose="020F0502020204030204" pitchFamily="34" charset="0"/>
                <a:cs typeface="Calibri" panose="020F0502020204030204" pitchFamily="34" charset="0"/>
              </a:rPr>
              <a:t>of situatie </a:t>
            </a:r>
            <a:r>
              <a:rPr dirty="0">
                <a:solidFill>
                  <a:schemeClr val="tx2">
                    <a:lumMod val="20000"/>
                    <a:lumOff val="80000"/>
                  </a:schemeClr>
                </a:solidFill>
                <a:latin typeface="Calibri" panose="020F0502020204030204" pitchFamily="34" charset="0"/>
                <a:cs typeface="Calibri" panose="020F0502020204030204" pitchFamily="34" charset="0"/>
              </a:rPr>
              <a:t>die </a:t>
            </a:r>
            <a:r>
              <a:rPr dirty="0" err="1">
                <a:solidFill>
                  <a:schemeClr val="tx2">
                    <a:lumMod val="20000"/>
                    <a:lumOff val="80000"/>
                  </a:schemeClr>
                </a:solidFill>
                <a:latin typeface="Calibri" panose="020F0502020204030204" pitchFamily="34" charset="0"/>
                <a:cs typeface="Calibri" panose="020F0502020204030204" pitchFamily="34" charset="0"/>
              </a:rPr>
              <a:t>je</a:t>
            </a:r>
            <a:r>
              <a:rPr dirty="0">
                <a:solidFill>
                  <a:schemeClr val="tx2">
                    <a:lumMod val="20000"/>
                    <a:lumOff val="80000"/>
                  </a:schemeClr>
                </a:solidFill>
                <a:latin typeface="Calibri" panose="020F0502020204030204" pitchFamily="34" charset="0"/>
                <a:cs typeface="Calibri" panose="020F0502020204030204" pitchFamily="34" charset="0"/>
              </a:rPr>
              <a:t> wilt </a:t>
            </a:r>
            <a:r>
              <a:rPr dirty="0" err="1">
                <a:solidFill>
                  <a:schemeClr val="tx2">
                    <a:lumMod val="20000"/>
                    <a:lumOff val="80000"/>
                  </a:schemeClr>
                </a:solidFill>
                <a:latin typeface="Calibri" panose="020F0502020204030204" pitchFamily="34" charset="0"/>
                <a:cs typeface="Calibri" panose="020F0502020204030204" pitchFamily="34" charset="0"/>
              </a:rPr>
              <a:t>verdiepen</a:t>
            </a:r>
            <a:r>
              <a:rPr lang="nl-NL" dirty="0">
                <a:solidFill>
                  <a:schemeClr val="tx2">
                    <a:lumMod val="20000"/>
                    <a:lumOff val="80000"/>
                  </a:schemeClr>
                </a:solidFill>
                <a:latin typeface="Calibri" panose="020F0502020204030204" pitchFamily="34" charset="0"/>
                <a:cs typeface="Calibri" panose="020F0502020204030204" pitchFamily="34" charset="0"/>
              </a:rPr>
              <a:t>. Deze is </a:t>
            </a:r>
            <a:r>
              <a:rPr dirty="0" err="1">
                <a:solidFill>
                  <a:schemeClr val="tx2">
                    <a:lumMod val="20000"/>
                    <a:lumOff val="80000"/>
                  </a:schemeClr>
                </a:solidFill>
                <a:latin typeface="Calibri" panose="020F0502020204030204" pitchFamily="34" charset="0"/>
                <a:cs typeface="Calibri" panose="020F0502020204030204" pitchFamily="34" charset="0"/>
              </a:rPr>
              <a:t>gericht</a:t>
            </a:r>
            <a:r>
              <a:rPr dirty="0">
                <a:solidFill>
                  <a:schemeClr val="tx2">
                    <a:lumMod val="20000"/>
                    <a:lumOff val="80000"/>
                  </a:schemeClr>
                </a:solidFill>
                <a:latin typeface="Calibri" panose="020F0502020204030204" pitchFamily="34" charset="0"/>
                <a:cs typeface="Calibri" panose="020F0502020204030204" pitchFamily="34" charset="0"/>
              </a:rPr>
              <a:t> op het nu</a:t>
            </a:r>
            <a:r>
              <a:rPr lang="nl-NL" dirty="0">
                <a:solidFill>
                  <a:schemeClr val="tx2">
                    <a:lumMod val="20000"/>
                    <a:lumOff val="80000"/>
                  </a:schemeClr>
                </a:solidFill>
                <a:latin typeface="Calibri" panose="020F0502020204030204" pitchFamily="34" charset="0"/>
                <a:cs typeface="Calibri" panose="020F0502020204030204" pitchFamily="34" charset="0"/>
              </a:rPr>
              <a:t> en daarvanuit naar de toekomst</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iemand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geen</a:t>
            </a:r>
            <a:r>
              <a:rPr dirty="0">
                <a:solidFill>
                  <a:schemeClr val="tx2">
                    <a:lumMod val="20000"/>
                    <a:lumOff val="80000"/>
                  </a:schemeClr>
                </a:solidFill>
                <a:latin typeface="Calibri" panose="020F0502020204030204" pitchFamily="34" charset="0"/>
                <a:cs typeface="Calibri" panose="020F0502020204030204" pitchFamily="34" charset="0"/>
              </a:rPr>
              <a:t> casus </a:t>
            </a:r>
            <a:r>
              <a:rPr dirty="0" err="1">
                <a:solidFill>
                  <a:schemeClr val="tx2">
                    <a:lumMod val="20000"/>
                    <a:lumOff val="80000"/>
                  </a:schemeClr>
                </a:solidFill>
                <a:latin typeface="Calibri" panose="020F0502020204030204" pitchFamily="34" charset="0"/>
                <a:cs typeface="Calibri" panose="020F0502020204030204" pitchFamily="34" charset="0"/>
              </a:rPr>
              <a:t>heeft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probeer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prikkelen</a:t>
            </a:r>
            <a:r>
              <a:rPr dirty="0">
                <a:solidFill>
                  <a:schemeClr val="tx2">
                    <a:lumMod val="20000"/>
                    <a:lumOff val="80000"/>
                  </a:schemeClr>
                </a:solidFill>
                <a:latin typeface="Calibri" panose="020F0502020204030204" pitchFamily="34" charset="0"/>
                <a:cs typeface="Calibri" panose="020F0502020204030204" pitchFamily="34" charset="0"/>
              </a:rPr>
              <a:t> door </a:t>
            </a:r>
            <a:r>
              <a:rPr dirty="0" err="1">
                <a:solidFill>
                  <a:schemeClr val="tx2">
                    <a:lumMod val="20000"/>
                    <a:lumOff val="80000"/>
                  </a:schemeClr>
                </a:solidFill>
                <a:latin typeface="Calibri" panose="020F0502020204030204" pitchFamily="34" charset="0"/>
                <a:cs typeface="Calibri" panose="020F0502020204030204" pitchFamily="34" charset="0"/>
              </a:rPr>
              <a:t>deze</a:t>
            </a:r>
            <a:r>
              <a:rPr dirty="0">
                <a:solidFill>
                  <a:schemeClr val="tx2">
                    <a:lumMod val="20000"/>
                    <a:lumOff val="80000"/>
                  </a:schemeClr>
                </a:solidFill>
                <a:latin typeface="Calibri" panose="020F0502020204030204" pitchFamily="34" charset="0"/>
                <a:cs typeface="Calibri" panose="020F0502020204030204" pitchFamily="34" charset="0"/>
              </a:rPr>
              <a:t> mindsets </a:t>
            </a:r>
            <a:r>
              <a:rPr dirty="0" err="1">
                <a:solidFill>
                  <a:schemeClr val="tx2">
                    <a:lumMod val="20000"/>
                    <a:lumOff val="80000"/>
                  </a:schemeClr>
                </a:solidFill>
                <a:latin typeface="Calibri" panose="020F0502020204030204" pitchFamily="34" charset="0"/>
                <a:cs typeface="Calibri" panose="020F0502020204030204" pitchFamily="34" charset="0"/>
              </a:rPr>
              <a:t>duidelijk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maken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Vaak</a:t>
            </a:r>
            <a:r>
              <a:rPr dirty="0">
                <a:solidFill>
                  <a:schemeClr val="tx2">
                    <a:lumMod val="20000"/>
                    <a:lumOff val="80000"/>
                  </a:schemeClr>
                </a:solidFill>
                <a:latin typeface="Calibri" panose="020F0502020204030204" pitchFamily="34" charset="0"/>
                <a:cs typeface="Calibri" panose="020F0502020204030204" pitchFamily="34" charset="0"/>
              </a:rPr>
              <a:t> zit de </a:t>
            </a:r>
            <a:r>
              <a:rPr dirty="0" err="1">
                <a:solidFill>
                  <a:schemeClr val="tx2">
                    <a:lumMod val="20000"/>
                    <a:lumOff val="80000"/>
                  </a:schemeClr>
                </a:solidFill>
                <a:latin typeface="Calibri" panose="020F0502020204030204" pitchFamily="34" charset="0"/>
                <a:cs typeface="Calibri" panose="020F0502020204030204" pitchFamily="34" charset="0"/>
              </a:rPr>
              <a:t>deelnemer</a:t>
            </a:r>
            <a:r>
              <a:rPr dirty="0">
                <a:solidFill>
                  <a:schemeClr val="tx2">
                    <a:lumMod val="20000"/>
                    <a:lumOff val="80000"/>
                  </a:schemeClr>
                </a:solidFill>
                <a:latin typeface="Calibri" panose="020F0502020204030204" pitchFamily="34" charset="0"/>
                <a:cs typeface="Calibri" panose="020F0502020204030204" pitchFamily="34" charset="0"/>
              </a:rPr>
              <a:t> in de context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hij</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zij</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probleem</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belemmering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moet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hebben</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mee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kunnen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doen</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err="1">
                <a:solidFill>
                  <a:schemeClr val="tx2">
                    <a:lumMod val="20000"/>
                    <a:lumOff val="80000"/>
                  </a:schemeClr>
                </a:solidFill>
                <a:latin typeface="Calibri" panose="020F0502020204030204" pitchFamily="34" charset="0"/>
                <a:cs typeface="Calibri" panose="020F0502020204030204" pitchFamily="34" charset="0"/>
              </a:rPr>
              <a:t>gaat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juist</a:t>
            </a:r>
            <a:r>
              <a:rPr dirty="0">
                <a:solidFill>
                  <a:schemeClr val="tx2">
                    <a:lumMod val="20000"/>
                    <a:lumOff val="80000"/>
                  </a:schemeClr>
                </a:solidFill>
                <a:latin typeface="Calibri" panose="020F0502020204030204" pitchFamily="34" charset="0"/>
                <a:cs typeface="Calibri" panose="020F0502020204030204" pitchFamily="34" charset="0"/>
              </a:rPr>
              <a:t> om de </a:t>
            </a:r>
            <a:r>
              <a:rPr dirty="0" err="1">
                <a:solidFill>
                  <a:schemeClr val="tx2">
                    <a:lumMod val="20000"/>
                    <a:lumOff val="80000"/>
                  </a:schemeClr>
                </a:solidFill>
                <a:latin typeface="Calibri" panose="020F0502020204030204" pitchFamily="34" charset="0"/>
                <a:cs typeface="Calibri" panose="020F0502020204030204" pitchFamily="34" charset="0"/>
              </a:rPr>
              <a:t>nodige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ontwikkelingsstap</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maken</a:t>
            </a:r>
            <a:r>
              <a:rPr dirty="0">
                <a:solidFill>
                  <a:schemeClr val="tx2">
                    <a:lumMod val="20000"/>
                    <a:lumOff val="80000"/>
                  </a:schemeClr>
                </a:solidFill>
                <a:latin typeface="Calibri" panose="020F0502020204030204" pitchFamily="34" charset="0"/>
                <a:cs typeface="Calibri" panose="020F0502020204030204" pitchFamily="34" charset="0"/>
              </a:rP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81" name="jouw moedige gesprek (c)"/>
          <p:cNvSpPr txBox="1">
            <a:spLocks noGrp="1"/>
          </p:cNvSpPr>
          <p:nvPr>
            <p:ph type="title"/>
          </p:nvPr>
        </p:nvSpPr>
        <p:spPr>
          <a:xfrm>
            <a:off x="650237" y="390596"/>
            <a:ext cx="11704326" cy="1625602"/>
          </a:xfrm>
          <a:prstGeom prst="rect">
            <a:avLst/>
          </a:prstGeom>
        </p:spPr>
        <p:txBody>
          <a:bodyPr/>
          <a:lstStyle>
            <a:lvl1pPr>
              <a:defRPr>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Veiligheid</a:t>
            </a:r>
            <a:endParaRPr dirty="0">
              <a:solidFill>
                <a:srgbClr val="00B0F0"/>
              </a:solidFill>
              <a:latin typeface="Calibri" panose="020F0502020204030204" pitchFamily="34" charset="0"/>
              <a:cs typeface="Calibri" panose="020F0502020204030204" pitchFamily="34" charset="0"/>
            </a:endParaRPr>
          </a:p>
        </p:txBody>
      </p:sp>
      <p:sp>
        <p:nvSpPr>
          <p:cNvPr id="182" name="doorloop het volgende en schrijf de tekst van het gesprek uit:…"/>
          <p:cNvSpPr txBox="1">
            <a:spLocks noGrp="1"/>
          </p:cNvSpPr>
          <p:nvPr>
            <p:ph type="body" idx="1"/>
          </p:nvPr>
        </p:nvSpPr>
        <p:spPr>
          <a:xfrm>
            <a:off x="1245585" y="2275839"/>
            <a:ext cx="10513629" cy="6641932"/>
          </a:xfrm>
          <a:prstGeom prst="rect">
            <a:avLst/>
          </a:prstGeom>
        </p:spPr>
        <p:txBody>
          <a:bodyPr anchor="ctr">
            <a:normAutofit fontScale="92500"/>
          </a:bodyPr>
          <a:lstStyle/>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err="1">
                <a:solidFill>
                  <a:schemeClr val="tx2">
                    <a:lumMod val="20000"/>
                    <a:lumOff val="80000"/>
                  </a:schemeClr>
                </a:solidFill>
                <a:latin typeface="Calibri" panose="020F0502020204030204" pitchFamily="34" charset="0"/>
                <a:cs typeface="Calibri" panose="020F0502020204030204" pitchFamily="34" charset="0"/>
              </a:rPr>
              <a:t>Mensen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leren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alleen</a:t>
            </a:r>
            <a:r>
              <a:rPr dirty="0">
                <a:solidFill>
                  <a:schemeClr val="tx2">
                    <a:lumMod val="20000"/>
                    <a:lumOff val="80000"/>
                  </a:schemeClr>
                </a:solidFill>
                <a:latin typeface="Calibri" panose="020F0502020204030204" pitchFamily="34" charset="0"/>
                <a:cs typeface="Calibri" panose="020F0502020204030204" pitchFamily="34" charset="0"/>
              </a:rPr>
              <a:t> in de zone van discomfort, met de </a:t>
            </a:r>
            <a:r>
              <a:rPr dirty="0" err="1">
                <a:solidFill>
                  <a:schemeClr val="tx2">
                    <a:lumMod val="20000"/>
                    <a:lumOff val="80000"/>
                  </a:schemeClr>
                </a:solidFill>
                <a:latin typeface="Calibri" panose="020F0502020204030204" pitchFamily="34" charset="0"/>
                <a:cs typeface="Calibri" panose="020F0502020204030204" pitchFamily="34" charset="0"/>
              </a:rPr>
              <a:t>mogelijkheid</a:t>
            </a:r>
            <a:r>
              <a:rPr dirty="0">
                <a:solidFill>
                  <a:schemeClr val="tx2">
                    <a:lumMod val="20000"/>
                    <a:lumOff val="80000"/>
                  </a:schemeClr>
                </a:solidFill>
                <a:latin typeface="Calibri" panose="020F0502020204030204" pitchFamily="34" charset="0"/>
                <a:cs typeface="Calibri" panose="020F0502020204030204" pitchFamily="34" charset="0"/>
              </a:rPr>
              <a:t> om </a:t>
            </a:r>
            <a:r>
              <a:rPr dirty="0" err="1">
                <a:solidFill>
                  <a:schemeClr val="tx2">
                    <a:lumMod val="20000"/>
                    <a:lumOff val="80000"/>
                  </a:schemeClr>
                </a:solidFill>
                <a:latin typeface="Calibri" panose="020F0502020204030204" pitchFamily="34" charset="0"/>
                <a:cs typeface="Calibri" panose="020F0502020204030204" pitchFamily="34" charset="0"/>
              </a:rPr>
              <a:t>terug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keren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naar</a:t>
            </a:r>
            <a:r>
              <a:rPr dirty="0">
                <a:solidFill>
                  <a:schemeClr val="tx2">
                    <a:lumMod val="20000"/>
                    <a:lumOff val="80000"/>
                  </a:schemeClr>
                </a:solidFill>
                <a:latin typeface="Calibri" panose="020F0502020204030204" pitchFamily="34" charset="0"/>
                <a:cs typeface="Calibri" panose="020F0502020204030204" pitchFamily="34" charset="0"/>
              </a:rPr>
              <a:t> de comfort-zone.</a:t>
            </a:r>
            <a:r>
              <a:rPr lang="nl-NL" dirty="0">
                <a:solidFill>
                  <a:schemeClr val="tx2">
                    <a:lumMod val="20000"/>
                    <a:lumOff val="80000"/>
                  </a:schemeClr>
                </a:solidFill>
                <a:latin typeface="Calibri" panose="020F0502020204030204" pitchFamily="34" charset="0"/>
                <a:cs typeface="Calibri" panose="020F0502020204030204" pitchFamily="34" charset="0"/>
              </a:rPr>
              <a:t> Een intervisie is dus een uitnodiging om je grenzen te verleggen.</a:t>
            </a: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stelt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onderhoudt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bewaakt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rgbClr val="00B0F0"/>
                </a:solidFill>
                <a:latin typeface="Calibri" panose="020F0502020204030204" pitchFamily="34" charset="0"/>
                <a:cs typeface="Calibri" panose="020F0502020204030204" pitchFamily="34" charset="0"/>
              </a:rPr>
              <a:t>spelregels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belangrijkste</a:t>
            </a:r>
            <a:r>
              <a:rPr dirty="0">
                <a:solidFill>
                  <a:schemeClr val="tx2">
                    <a:lumMod val="20000"/>
                    <a:lumOff val="80000"/>
                  </a:schemeClr>
                </a:solidFill>
                <a:latin typeface="Calibri" panose="020F0502020204030204" pitchFamily="34" charset="0"/>
                <a:cs typeface="Calibri" panose="020F0502020204030204" pitchFamily="34" charset="0"/>
              </a:rPr>
              <a:t> regels is die van </a:t>
            </a:r>
            <a:r>
              <a:rPr dirty="0" err="1">
                <a:solidFill>
                  <a:schemeClr val="tx2">
                    <a:lumMod val="20000"/>
                    <a:lumOff val="80000"/>
                  </a:schemeClr>
                </a:solidFill>
                <a:latin typeface="Calibri" panose="020F0502020204030204" pitchFamily="34" charset="0"/>
                <a:cs typeface="Calibri" panose="020F0502020204030204" pitchFamily="34" charset="0"/>
              </a:rPr>
              <a:t>veiligheid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vertrouwelijkheid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praktische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invulling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hiervan</a:t>
            </a:r>
            <a:r>
              <a:rPr dirty="0">
                <a:solidFill>
                  <a:schemeClr val="tx2">
                    <a:lumMod val="20000"/>
                    <a:lumOff val="80000"/>
                  </a:schemeClr>
                </a:solidFill>
                <a:latin typeface="Calibri" panose="020F0502020204030204" pitchFamily="34" charset="0"/>
                <a:cs typeface="Calibri" panose="020F0502020204030204" pitchFamily="34" charset="0"/>
              </a:rPr>
              <a:t> is om de </a:t>
            </a:r>
            <a:r>
              <a:rPr dirty="0" err="1">
                <a:solidFill>
                  <a:schemeClr val="tx2">
                    <a:lumMod val="20000"/>
                    <a:lumOff val="80000"/>
                  </a:schemeClr>
                </a:solidFill>
                <a:latin typeface="Calibri" panose="020F0502020204030204" pitchFamily="34" charset="0"/>
                <a:cs typeface="Calibri" panose="020F0502020204030204" pitchFamily="34" charset="0"/>
              </a:rPr>
              <a:t>afspraak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maken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dat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buiten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deze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ruimte</a:t>
            </a:r>
            <a:r>
              <a:rPr dirty="0">
                <a:solidFill>
                  <a:schemeClr val="tx2">
                    <a:lumMod val="20000"/>
                    <a:lumOff val="80000"/>
                  </a:schemeClr>
                </a:solidFill>
                <a:latin typeface="Calibri" panose="020F0502020204030204" pitchFamily="34" charset="0"/>
                <a:cs typeface="Calibri" panose="020F0502020204030204" pitchFamily="34" charset="0"/>
              </a:rPr>
              <a:t> we </a:t>
            </a:r>
            <a:r>
              <a:rPr dirty="0" err="1">
                <a:solidFill>
                  <a:schemeClr val="tx2">
                    <a:lumMod val="20000"/>
                    <a:lumOff val="80000"/>
                  </a:schemeClr>
                </a:solidFill>
                <a:latin typeface="Calibri" panose="020F0502020204030204" pitchFamily="34" charset="0"/>
                <a:cs typeface="Calibri" panose="020F0502020204030204" pitchFamily="34" charset="0"/>
              </a:rPr>
              <a:t>alleen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eervol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spreken</a:t>
            </a:r>
            <a:r>
              <a:rPr dirty="0">
                <a:solidFill>
                  <a:schemeClr val="tx2">
                    <a:lumMod val="20000"/>
                    <a:lumOff val="80000"/>
                  </a:schemeClr>
                </a:solidFill>
                <a:latin typeface="Calibri" panose="020F0502020204030204" pitchFamily="34" charset="0"/>
                <a:cs typeface="Calibri" panose="020F0502020204030204" pitchFamily="34" charset="0"/>
              </a:rPr>
              <a:t> over de </a:t>
            </a:r>
            <a:r>
              <a:rPr dirty="0" err="1">
                <a:solidFill>
                  <a:schemeClr val="tx2">
                    <a:lumMod val="20000"/>
                    <a:lumOff val="80000"/>
                  </a:schemeClr>
                </a:solidFill>
                <a:latin typeface="Calibri" panose="020F0502020204030204" pitchFamily="34" charset="0"/>
                <a:cs typeface="Calibri" panose="020F0502020204030204" pitchFamily="34" charset="0"/>
              </a:rPr>
              <a:t>persoon</a:t>
            </a:r>
            <a:r>
              <a:rPr dirty="0">
                <a:solidFill>
                  <a:schemeClr val="tx2">
                    <a:lumMod val="20000"/>
                    <a:lumOff val="80000"/>
                  </a:schemeClr>
                </a:solidFill>
                <a:latin typeface="Calibri" panose="020F0502020204030204" pitchFamily="34" charset="0"/>
                <a:cs typeface="Calibri" panose="020F0502020204030204" pitchFamily="34" charset="0"/>
              </a:rPr>
              <a:t> die het </a:t>
            </a:r>
            <a:r>
              <a:rPr dirty="0" err="1">
                <a:solidFill>
                  <a:schemeClr val="tx2">
                    <a:lumMod val="20000"/>
                    <a:lumOff val="80000"/>
                  </a:schemeClr>
                </a:solidFill>
                <a:latin typeface="Calibri" panose="020F0502020204030204" pitchFamily="34" charset="0"/>
                <a:cs typeface="Calibri" panose="020F0502020204030204" pitchFamily="34" charset="0"/>
              </a:rPr>
              <a:t>betreft</a:t>
            </a:r>
            <a:r>
              <a:rPr dirty="0">
                <a:solidFill>
                  <a:schemeClr val="tx2">
                    <a:lumMod val="20000"/>
                    <a:lumOff val="80000"/>
                  </a:schemeClr>
                </a:solidFill>
                <a:latin typeface="Calibri" panose="020F0502020204030204" pitchFamily="34" charset="0"/>
                <a:cs typeface="Calibri" panose="020F0502020204030204" pitchFamily="34" charset="0"/>
              </a:rPr>
              <a:t>”.</a:t>
            </a: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cs typeface="Calibri" panose="020F0502020204030204" pitchFamily="34" charset="0"/>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De </a:t>
            </a:r>
            <a:r>
              <a:rPr dirty="0" err="1">
                <a:solidFill>
                  <a:schemeClr val="tx2">
                    <a:lumMod val="20000"/>
                    <a:lumOff val="80000"/>
                  </a:schemeClr>
                </a:solidFill>
                <a:latin typeface="Calibri" panose="020F0502020204030204" pitchFamily="34" charset="0"/>
                <a:cs typeface="Calibri" panose="020F0502020204030204" pitchFamily="34" charset="0"/>
              </a:rPr>
              <a:t>begeleider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biedt</a:t>
            </a:r>
            <a:r>
              <a:rPr dirty="0">
                <a:solidFill>
                  <a:schemeClr val="tx2">
                    <a:lumMod val="20000"/>
                    <a:lumOff val="80000"/>
                  </a:schemeClr>
                </a:solidFill>
                <a:latin typeface="Calibri" panose="020F0502020204030204" pitchFamily="34" charset="0"/>
                <a:cs typeface="Calibri" panose="020F0502020204030204" pitchFamily="34" charset="0"/>
              </a:rPr>
              <a:t> </a:t>
            </a:r>
            <a:r>
              <a:rPr dirty="0">
                <a:solidFill>
                  <a:srgbClr val="00B0F0"/>
                </a:solidFill>
                <a:latin typeface="Calibri" panose="020F0502020204030204" pitchFamily="34" charset="0"/>
                <a:cs typeface="Calibri" panose="020F0502020204030204" pitchFamily="34" charset="0"/>
              </a:rPr>
              <a:t>comfort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nodigt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uit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naar</a:t>
            </a:r>
            <a:r>
              <a:rPr dirty="0">
                <a:solidFill>
                  <a:schemeClr val="tx2">
                    <a:lumMod val="20000"/>
                    <a:lumOff val="80000"/>
                  </a:schemeClr>
                </a:solidFill>
                <a:latin typeface="Calibri" panose="020F0502020204030204" pitchFamily="34" charset="0"/>
                <a:cs typeface="Calibri" panose="020F0502020204030204" pitchFamily="34" charset="0"/>
              </a:rPr>
              <a:t> het </a:t>
            </a:r>
            <a:r>
              <a:rPr dirty="0">
                <a:solidFill>
                  <a:srgbClr val="00B0F0"/>
                </a:solidFill>
                <a:latin typeface="Calibri" panose="020F0502020204030204" pitchFamily="34" charset="0"/>
                <a:cs typeface="Calibri" panose="020F0502020204030204" pitchFamily="34" charset="0"/>
              </a:rPr>
              <a:t>discomfort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bewaakt</a:t>
            </a:r>
            <a:r>
              <a:rPr dirty="0">
                <a:solidFill>
                  <a:schemeClr val="tx2">
                    <a:lumMod val="20000"/>
                    <a:lumOff val="80000"/>
                  </a:schemeClr>
                </a:solidFill>
                <a:latin typeface="Calibri" panose="020F0502020204030204" pitchFamily="34" charset="0"/>
                <a:cs typeface="Calibri" panose="020F0502020204030204" pitchFamily="34" charset="0"/>
              </a:rPr>
              <a:t> de </a:t>
            </a:r>
            <a:r>
              <a:rPr dirty="0" err="1">
                <a:solidFill>
                  <a:schemeClr val="tx2">
                    <a:lumMod val="20000"/>
                    <a:lumOff val="80000"/>
                  </a:schemeClr>
                </a:solidFill>
                <a:latin typeface="Calibri" panose="020F0502020204030204" pitchFamily="34" charset="0"/>
                <a:cs typeface="Calibri" panose="020F0502020204030204" pitchFamily="34" charset="0"/>
              </a:rPr>
              <a:t>grenzen</a:t>
            </a:r>
            <a:r>
              <a:rPr dirty="0">
                <a:solidFill>
                  <a:schemeClr val="tx2">
                    <a:lumMod val="20000"/>
                    <a:lumOff val="80000"/>
                  </a:schemeClr>
                </a:solidFill>
                <a:latin typeface="Calibri" panose="020F0502020204030204" pitchFamily="34" charset="0"/>
                <a:cs typeface="Calibri" panose="020F0502020204030204" pitchFamily="34" charset="0"/>
              </a:rPr>
              <a:t> van de </a:t>
            </a:r>
            <a:r>
              <a:rPr dirty="0" err="1">
                <a:solidFill>
                  <a:schemeClr val="tx2">
                    <a:lumMod val="20000"/>
                    <a:lumOff val="80000"/>
                  </a:schemeClr>
                </a:solidFill>
                <a:latin typeface="Calibri" panose="020F0502020204030204" pitchFamily="34" charset="0"/>
                <a:cs typeface="Calibri" panose="020F0502020204030204" pitchFamily="34" charset="0"/>
              </a:rPr>
              <a:t>gevarenzone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Nadrukkelijk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treedt</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hij</a:t>
            </a:r>
            <a:r>
              <a:rPr dirty="0">
                <a:solidFill>
                  <a:schemeClr val="tx2">
                    <a:lumMod val="20000"/>
                    <a:lumOff val="80000"/>
                  </a:schemeClr>
                </a:solidFill>
                <a:latin typeface="Calibri" panose="020F0502020204030204" pitchFamily="34" charset="0"/>
                <a:cs typeface="Calibri" panose="020F0502020204030204" pitchFamily="34" charset="0"/>
              </a:rPr>
              <a:t>/</a:t>
            </a:r>
            <a:r>
              <a:rPr dirty="0" err="1">
                <a:solidFill>
                  <a:schemeClr val="tx2">
                    <a:lumMod val="20000"/>
                    <a:lumOff val="80000"/>
                  </a:schemeClr>
                </a:solidFill>
                <a:latin typeface="Calibri" panose="020F0502020204030204" pitchFamily="34" charset="0"/>
                <a:cs typeface="Calibri" panose="020F0502020204030204" pitchFamily="34" charset="0"/>
              </a:rPr>
              <a:t>zij</a:t>
            </a:r>
            <a:r>
              <a:rPr dirty="0">
                <a:solidFill>
                  <a:schemeClr val="tx2">
                    <a:lumMod val="20000"/>
                    <a:lumOff val="80000"/>
                  </a:schemeClr>
                </a:solidFill>
                <a:latin typeface="Calibri" panose="020F0502020204030204" pitchFamily="34" charset="0"/>
                <a:cs typeface="Calibri" panose="020F0502020204030204" pitchFamily="34" charset="0"/>
              </a:rPr>
              <a:t> op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de casus </a:t>
            </a:r>
            <a:r>
              <a:rPr dirty="0" err="1">
                <a:solidFill>
                  <a:schemeClr val="tx2">
                    <a:lumMod val="20000"/>
                    <a:lumOff val="80000"/>
                  </a:schemeClr>
                </a:solidFill>
                <a:latin typeface="Calibri" panose="020F0502020204030204" pitchFamily="34" charset="0"/>
                <a:cs typeface="Calibri" panose="020F0502020204030204" pitchFamily="34" charset="0"/>
              </a:rPr>
              <a:t>inbrenger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niet</a:t>
            </a:r>
            <a:r>
              <a:rPr dirty="0">
                <a:solidFill>
                  <a:schemeClr val="tx2">
                    <a:lumMod val="20000"/>
                    <a:lumOff val="80000"/>
                  </a:schemeClr>
                </a:solidFill>
                <a:latin typeface="Calibri" panose="020F0502020204030204" pitchFamily="34" charset="0"/>
                <a:cs typeface="Calibri" panose="020F0502020204030204" pitchFamily="34" charset="0"/>
              </a:rPr>
              <a:t> in de discomfort zone </a:t>
            </a:r>
            <a:r>
              <a:rPr dirty="0" err="1">
                <a:solidFill>
                  <a:schemeClr val="tx2">
                    <a:lumMod val="20000"/>
                    <a:lumOff val="80000"/>
                  </a:schemeClr>
                </a:solidFill>
                <a:latin typeface="Calibri" panose="020F0502020204030204" pitchFamily="34" charset="0"/>
                <a:cs typeface="Calibri" panose="020F0502020204030204" pitchFamily="34" charset="0"/>
              </a:rPr>
              <a:t>wil</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stappen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Ook</a:t>
            </a:r>
            <a:r>
              <a:rPr dirty="0">
                <a:solidFill>
                  <a:schemeClr val="tx2">
                    <a:lumMod val="20000"/>
                    <a:lumOff val="80000"/>
                  </a:schemeClr>
                </a:solidFill>
                <a:latin typeface="Calibri" panose="020F0502020204030204" pitchFamily="34" charset="0"/>
                <a:cs typeface="Calibri" panose="020F0502020204030204" pitchFamily="34" charset="0"/>
              </a:rPr>
              <a:t> is het </a:t>
            </a:r>
            <a:r>
              <a:rPr dirty="0" err="1">
                <a:solidFill>
                  <a:schemeClr val="tx2">
                    <a:lumMod val="20000"/>
                    <a:lumOff val="80000"/>
                  </a:schemeClr>
                </a:solidFill>
                <a:latin typeface="Calibri" panose="020F0502020204030204" pitchFamily="34" charset="0"/>
                <a:cs typeface="Calibri" panose="020F0502020204030204" pitchFamily="34" charset="0"/>
              </a:rPr>
              <a:t>nodig</a:t>
            </a:r>
            <a:r>
              <a:rPr dirty="0">
                <a:solidFill>
                  <a:schemeClr val="tx2">
                    <a:lumMod val="20000"/>
                    <a:lumOff val="80000"/>
                  </a:schemeClr>
                </a:solidFill>
                <a:latin typeface="Calibri" panose="020F0502020204030204" pitchFamily="34" charset="0"/>
                <a:cs typeface="Calibri" panose="020F0502020204030204" pitchFamily="34" charset="0"/>
              </a:rPr>
              <a:t> om op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treden</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als</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er</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sprake</a:t>
            </a:r>
            <a:r>
              <a:rPr dirty="0">
                <a:solidFill>
                  <a:schemeClr val="tx2">
                    <a:lumMod val="20000"/>
                    <a:lumOff val="80000"/>
                  </a:schemeClr>
                </a:solidFill>
                <a:latin typeface="Calibri" panose="020F0502020204030204" pitchFamily="34" charset="0"/>
                <a:cs typeface="Calibri" panose="020F0502020204030204" pitchFamily="34" charset="0"/>
              </a:rPr>
              <a:t> is van </a:t>
            </a:r>
            <a:r>
              <a:rPr dirty="0" err="1">
                <a:solidFill>
                  <a:schemeClr val="tx2">
                    <a:lumMod val="20000"/>
                    <a:lumOff val="80000"/>
                  </a:schemeClr>
                </a:solidFill>
                <a:latin typeface="Calibri" panose="020F0502020204030204" pitchFamily="34" charset="0"/>
                <a:cs typeface="Calibri" panose="020F0502020204030204" pitchFamily="34" charset="0"/>
              </a:rPr>
              <a:t>veroordeling</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belachelijk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maken</a:t>
            </a:r>
            <a:r>
              <a:rPr dirty="0">
                <a:solidFill>
                  <a:schemeClr val="tx2">
                    <a:lumMod val="20000"/>
                    <a:lumOff val="80000"/>
                  </a:schemeClr>
                </a:solidFill>
                <a:latin typeface="Calibri" panose="020F0502020204030204" pitchFamily="34" charset="0"/>
                <a:cs typeface="Calibri" panose="020F0502020204030204" pitchFamily="34" charset="0"/>
              </a:rPr>
              <a:t> of </a:t>
            </a:r>
            <a:r>
              <a:rPr dirty="0" err="1">
                <a:solidFill>
                  <a:schemeClr val="tx2">
                    <a:lumMod val="20000"/>
                    <a:lumOff val="80000"/>
                  </a:schemeClr>
                </a:solidFill>
                <a:latin typeface="Calibri" panose="020F0502020204030204" pitchFamily="34" charset="0"/>
                <a:cs typeface="Calibri" panose="020F0502020204030204" pitchFamily="34" charset="0"/>
              </a:rPr>
              <a:t>andere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vormen</a:t>
            </a:r>
            <a:r>
              <a:rPr dirty="0">
                <a:solidFill>
                  <a:schemeClr val="tx2">
                    <a:lumMod val="20000"/>
                    <a:lumOff val="80000"/>
                  </a:schemeClr>
                </a:solidFill>
                <a:latin typeface="Calibri" panose="020F0502020204030204" pitchFamily="34" charset="0"/>
                <a:cs typeface="Calibri" panose="020F0502020204030204" pitchFamily="34" charset="0"/>
              </a:rPr>
              <a:t> van </a:t>
            </a:r>
            <a:r>
              <a:rPr dirty="0" err="1">
                <a:solidFill>
                  <a:schemeClr val="tx2">
                    <a:lumMod val="20000"/>
                    <a:lumOff val="80000"/>
                  </a:schemeClr>
                </a:solidFill>
                <a:latin typeface="Calibri" panose="020F0502020204030204" pitchFamily="34" charset="0"/>
                <a:cs typeface="Calibri" panose="020F0502020204030204" pitchFamily="34" charset="0"/>
              </a:rPr>
              <a:t>uitsluiting</a:t>
            </a:r>
            <a:r>
              <a:rPr dirty="0">
                <a:solidFill>
                  <a:schemeClr val="tx2">
                    <a:lumMod val="20000"/>
                    <a:lumOff val="80000"/>
                  </a:schemeClr>
                </a:solidFill>
                <a:latin typeface="Calibri" panose="020F0502020204030204" pitchFamily="34" charset="0"/>
                <a:cs typeface="Calibri" panose="020F0502020204030204" pitchFamily="34" charset="0"/>
              </a:rPr>
              <a:t> in de </a:t>
            </a:r>
            <a:r>
              <a:rPr dirty="0" err="1">
                <a:solidFill>
                  <a:schemeClr val="tx2">
                    <a:lumMod val="20000"/>
                    <a:lumOff val="80000"/>
                  </a:schemeClr>
                </a:solidFill>
                <a:latin typeface="Calibri" panose="020F0502020204030204" pitchFamily="34" charset="0"/>
                <a:cs typeface="Calibri" panose="020F0502020204030204" pitchFamily="34" charset="0"/>
              </a:rPr>
              <a:t>groep</a:t>
            </a:r>
            <a:r>
              <a:rPr dirty="0">
                <a:solidFill>
                  <a:schemeClr val="tx2">
                    <a:lumMod val="20000"/>
                    <a:lumOff val="80000"/>
                  </a:schemeClr>
                </a:solidFill>
                <a:latin typeface="Calibri" panose="020F0502020204030204" pitchFamily="34" charset="0"/>
                <a:cs typeface="Calibri" panose="020F0502020204030204" pitchFamily="34" charset="0"/>
              </a:rPr>
              <a:t>. </a:t>
            </a: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endParaRPr dirty="0">
              <a:solidFill>
                <a:schemeClr val="tx2">
                  <a:lumMod val="20000"/>
                  <a:lumOff val="80000"/>
                </a:schemeClr>
              </a:solidFill>
              <a:latin typeface="Calibri" panose="020F0502020204030204" pitchFamily="34" charset="0"/>
              <a:ea typeface="+mn-ea"/>
              <a:cs typeface="Calibri" panose="020F0502020204030204" pitchFamily="34" charset="0"/>
              <a:sym typeface="Helvetica Neue"/>
            </a:endParaRPr>
          </a:p>
          <a:p>
            <a:pPr marL="0" indent="0" defTabSz="457200">
              <a:lnSpc>
                <a:spcPct val="90000"/>
              </a:lnSpc>
              <a:spcBef>
                <a:spcPts val="0"/>
              </a:spcBef>
              <a:buSzTx/>
              <a:buNone/>
              <a:defRPr sz="3000">
                <a:solidFill>
                  <a:srgbClr val="271807"/>
                </a:solidFill>
                <a:uFill>
                  <a:solidFill>
                    <a:srgbClr val="000000"/>
                  </a:solidFill>
                </a:uFill>
                <a:latin typeface="Garamond"/>
                <a:ea typeface="Garamond"/>
                <a:cs typeface="Garamond"/>
                <a:sym typeface="Garamond"/>
              </a:defRPr>
            </a:pPr>
            <a:r>
              <a:rPr dirty="0">
                <a:solidFill>
                  <a:schemeClr val="tx2">
                    <a:lumMod val="20000"/>
                    <a:lumOff val="80000"/>
                  </a:schemeClr>
                </a:solidFill>
                <a:latin typeface="Calibri" panose="020F0502020204030204" pitchFamily="34" charset="0"/>
                <a:cs typeface="Calibri" panose="020F0502020204030204" pitchFamily="34" charset="0"/>
              </a:rPr>
              <a:t>Over </a:t>
            </a:r>
            <a:r>
              <a:rPr dirty="0" err="1">
                <a:solidFill>
                  <a:schemeClr val="tx2">
                    <a:lumMod val="20000"/>
                    <a:lumOff val="80000"/>
                  </a:schemeClr>
                </a:solidFill>
                <a:latin typeface="Calibri" panose="020F0502020204030204" pitchFamily="34" charset="0"/>
                <a:cs typeface="Calibri" panose="020F0502020204030204" pitchFamily="34" charset="0"/>
              </a:rPr>
              <a:t>veiligheid</a:t>
            </a:r>
            <a:r>
              <a:rPr dirty="0">
                <a:solidFill>
                  <a:schemeClr val="tx2">
                    <a:lumMod val="20000"/>
                    <a:lumOff val="80000"/>
                  </a:schemeClr>
                </a:solidFill>
                <a:latin typeface="Calibri" panose="020F0502020204030204" pitchFamily="34" charset="0"/>
                <a:cs typeface="Calibri" panose="020F0502020204030204" pitchFamily="34" charset="0"/>
              </a:rPr>
              <a:t> is het </a:t>
            </a:r>
            <a:r>
              <a:rPr dirty="0" err="1">
                <a:solidFill>
                  <a:schemeClr val="tx2">
                    <a:lumMod val="20000"/>
                    <a:lumOff val="80000"/>
                  </a:schemeClr>
                </a:solidFill>
                <a:latin typeface="Calibri" panose="020F0502020204030204" pitchFamily="34" charset="0"/>
                <a:cs typeface="Calibri" panose="020F0502020204030204" pitchFamily="34" charset="0"/>
              </a:rPr>
              <a:t>belangrijk</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duidelijke</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taal</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en</a:t>
            </a:r>
            <a:r>
              <a:rPr dirty="0">
                <a:solidFill>
                  <a:srgbClr val="00B0F0"/>
                </a:solidFill>
                <a:latin typeface="Calibri" panose="020F0502020204030204" pitchFamily="34" charset="0"/>
                <a:cs typeface="Calibri" panose="020F0502020204030204" pitchFamily="34" charset="0"/>
              </a:rPr>
              <a:t> </a:t>
            </a:r>
            <a:r>
              <a:rPr dirty="0" err="1">
                <a:solidFill>
                  <a:srgbClr val="00B0F0"/>
                </a:solidFill>
                <a:latin typeface="Calibri" panose="020F0502020204030204" pitchFamily="34" charset="0"/>
                <a:cs typeface="Calibri" panose="020F0502020204030204" pitchFamily="34" charset="0"/>
              </a:rPr>
              <a:t>beeld</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te</a:t>
            </a:r>
            <a:r>
              <a:rPr dirty="0">
                <a:solidFill>
                  <a:schemeClr val="tx2">
                    <a:lumMod val="20000"/>
                    <a:lumOff val="80000"/>
                  </a:schemeClr>
                </a:solidFill>
                <a:latin typeface="Calibri" panose="020F0502020204030204" pitchFamily="34" charset="0"/>
                <a:cs typeface="Calibri" panose="020F0502020204030204" pitchFamily="34" charset="0"/>
              </a:rPr>
              <a:t> </a:t>
            </a:r>
            <a:r>
              <a:rPr dirty="0" err="1">
                <a:solidFill>
                  <a:schemeClr val="tx2">
                    <a:lumMod val="20000"/>
                    <a:lumOff val="80000"/>
                  </a:schemeClr>
                </a:solidFill>
                <a:latin typeface="Calibri" panose="020F0502020204030204" pitchFamily="34" charset="0"/>
                <a:cs typeface="Calibri" panose="020F0502020204030204" pitchFamily="34" charset="0"/>
              </a:rPr>
              <a:t>hebben</a:t>
            </a:r>
            <a:r>
              <a:rPr dirty="0">
                <a:solidFill>
                  <a:schemeClr val="tx2">
                    <a:lumMod val="20000"/>
                    <a:lumOff val="80000"/>
                  </a:schemeClr>
                </a:solidFill>
                <a:latin typeface="Calibri" panose="020F0502020204030204" pitchFamily="34" charset="0"/>
                <a:cs typeface="Calibri" panose="020F0502020204030204" pitchFamily="34" charset="0"/>
              </a:rP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84" name="overzicht"/>
          <p:cNvSpPr txBox="1">
            <a:spLocks noGrp="1"/>
          </p:cNvSpPr>
          <p:nvPr>
            <p:ph type="title"/>
          </p:nvPr>
        </p:nvSpPr>
        <p:spPr>
          <a:xfrm>
            <a:off x="650237" y="390596"/>
            <a:ext cx="11704326" cy="1625602"/>
          </a:xfrm>
          <a:prstGeom prst="rect">
            <a:avLst/>
          </a:prstGeom>
        </p:spPr>
        <p:txBody>
          <a:bodyPr/>
          <a:lstStyle>
            <a:lvl1pPr>
              <a:defRPr sz="5600">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Veiligheid</a:t>
            </a:r>
            <a:endParaRPr dirty="0">
              <a:solidFill>
                <a:srgbClr val="00B0F0"/>
              </a:solidFill>
              <a:latin typeface="Calibri" panose="020F0502020204030204" pitchFamily="34" charset="0"/>
              <a:cs typeface="Calibri" panose="020F0502020204030204" pitchFamily="34" charset="0"/>
            </a:endParaRPr>
          </a:p>
        </p:txBody>
      </p:sp>
      <p:sp>
        <p:nvSpPr>
          <p:cNvPr id="185" name="werken aan:  koersaanscherping &amp; samenwerking &amp; individuele voldoening…"/>
          <p:cNvSpPr txBox="1">
            <a:spLocks noGrp="1"/>
          </p:cNvSpPr>
          <p:nvPr>
            <p:ph type="body" idx="1"/>
          </p:nvPr>
        </p:nvSpPr>
        <p:spPr>
          <a:xfrm>
            <a:off x="896657" y="1658336"/>
            <a:ext cx="11704323" cy="6436929"/>
          </a:xfrm>
          <a:prstGeom prst="rect">
            <a:avLst/>
          </a:prstGeom>
        </p:spPr>
        <p:txBody>
          <a:bodyPr/>
          <a:lstStyle/>
          <a:p>
            <a:pPr marL="0" lvl="2" indent="1333499">
              <a:spcBef>
                <a:spcPts val="1000"/>
              </a:spcBef>
              <a:buSzTx/>
              <a:buNone/>
              <a:defRPr sz="4200">
                <a:solidFill>
                  <a:srgbClr val="000000"/>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a:p>
            <a:pPr marL="0" lvl="2" indent="1333499">
              <a:spcBef>
                <a:spcPts val="1000"/>
              </a:spcBef>
              <a:buSzTx/>
              <a:buNone/>
              <a:defRPr sz="4200">
                <a:solidFill>
                  <a:srgbClr val="000000"/>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a:p>
            <a:pPr marL="0" lvl="2" indent="1333499">
              <a:spcBef>
                <a:spcPts val="1000"/>
              </a:spcBef>
              <a:buSzTx/>
              <a:buNone/>
              <a:defRPr sz="4200">
                <a:solidFill>
                  <a:srgbClr val="000000"/>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a:p>
            <a:pPr marL="487680" indent="-487680">
              <a:spcBef>
                <a:spcPts val="1000"/>
              </a:spcBef>
              <a:buSzTx/>
              <a:buNone/>
              <a:defRPr sz="4200">
                <a:solidFill>
                  <a:srgbClr val="000000"/>
                </a:solidFill>
                <a:latin typeface="Calibri"/>
                <a:ea typeface="Calibri"/>
                <a:cs typeface="Calibri"/>
                <a:sym typeface="Calibri"/>
              </a:defRPr>
            </a:pPr>
            <a:r>
              <a:rPr dirty="0">
                <a:latin typeface="Calibri" panose="020F0502020204030204" pitchFamily="34" charset="0"/>
                <a:cs typeface="Calibri" panose="020F0502020204030204" pitchFamily="34" charset="0"/>
              </a:rPr>
              <a:t>     </a:t>
            </a:r>
            <a:r>
              <a:rPr dirty="0">
                <a:solidFill>
                  <a:srgbClr val="00F900"/>
                </a:solidFill>
                <a:latin typeface="Calibri" panose="020F0502020204030204" pitchFamily="34" charset="0"/>
                <a:cs typeface="Calibri" panose="020F0502020204030204" pitchFamily="34" charset="0"/>
              </a:rPr>
              <a:t>comfort</a:t>
            </a:r>
            <a:r>
              <a:rPr dirty="0">
                <a:latin typeface="Calibri" panose="020F0502020204030204" pitchFamily="34" charset="0"/>
                <a:cs typeface="Calibri" panose="020F0502020204030204" pitchFamily="34" charset="0"/>
              </a:rPr>
              <a:t>	                     </a:t>
            </a:r>
            <a:r>
              <a:rPr dirty="0">
                <a:solidFill>
                  <a:srgbClr val="FFFB00"/>
                </a:solidFill>
                <a:latin typeface="Calibri" panose="020F0502020204030204" pitchFamily="34" charset="0"/>
                <a:cs typeface="Calibri" panose="020F0502020204030204" pitchFamily="34" charset="0"/>
              </a:rPr>
              <a:t>discom</a:t>
            </a:r>
            <a:r>
              <a:rPr dirty="0">
                <a:solidFill>
                  <a:srgbClr val="FF9300"/>
                </a:solidFill>
                <a:latin typeface="Calibri" panose="020F0502020204030204" pitchFamily="34" charset="0"/>
                <a:cs typeface="Calibri" panose="020F0502020204030204" pitchFamily="34" charset="0"/>
              </a:rPr>
              <a:t>fort</a:t>
            </a:r>
            <a:r>
              <a:rPr dirty="0">
                <a:latin typeface="Calibri" panose="020F0502020204030204" pitchFamily="34" charset="0"/>
                <a:cs typeface="Calibri" panose="020F0502020204030204" pitchFamily="34" charset="0"/>
              </a:rPr>
              <a:t>	             </a:t>
            </a:r>
            <a:r>
              <a:rPr dirty="0" err="1">
                <a:solidFill>
                  <a:srgbClr val="FF0000"/>
                </a:solidFill>
                <a:latin typeface="Calibri" panose="020F0502020204030204" pitchFamily="34" charset="0"/>
                <a:cs typeface="Calibri" panose="020F0502020204030204" pitchFamily="34" charset="0"/>
              </a:rPr>
              <a:t>gevaar</a:t>
            </a:r>
            <a:endParaRPr dirty="0">
              <a:solidFill>
                <a:srgbClr val="FF0000"/>
              </a:solidFill>
              <a:latin typeface="Calibri" panose="020F0502020204030204" pitchFamily="34" charset="0"/>
              <a:ea typeface="Trebuchet MS"/>
              <a:cs typeface="Calibri" panose="020F0502020204030204" pitchFamily="34" charset="0"/>
              <a:sym typeface="Trebuchet MS"/>
            </a:endParaRPr>
          </a:p>
          <a:p>
            <a:pPr marL="487680" indent="-487680">
              <a:spcBef>
                <a:spcPts val="1000"/>
              </a:spcBef>
              <a:buSzTx/>
              <a:buNone/>
              <a:defRPr sz="4200">
                <a:solidFill>
                  <a:srgbClr val="000000"/>
                </a:solidFill>
                <a:latin typeface="Trebuchet MS"/>
                <a:ea typeface="Trebuchet MS"/>
                <a:cs typeface="Trebuchet MS"/>
                <a:sym typeface="Trebuchet MS"/>
              </a:defRPr>
            </a:pPr>
            <a:r>
              <a:rPr dirty="0">
                <a:latin typeface="Calibri" panose="020F0502020204030204" pitchFamily="34" charset="0"/>
                <a:cs typeface="Calibri" panose="020F0502020204030204" pitchFamily="34" charset="0"/>
              </a:rPr>
              <a:t>		    </a:t>
            </a:r>
          </a:p>
          <a:p>
            <a:pPr marL="487680" indent="-487680">
              <a:spcBef>
                <a:spcPts val="1000"/>
              </a:spcBef>
              <a:buSzTx/>
              <a:buNone/>
              <a:defRPr sz="4200">
                <a:solidFill>
                  <a:srgbClr val="000000"/>
                </a:solidFill>
                <a:latin typeface="Trebuchet MS"/>
                <a:ea typeface="Trebuchet MS"/>
                <a:cs typeface="Trebuchet MS"/>
                <a:sym typeface="Trebuchet MS"/>
              </a:defRPr>
            </a:pPr>
            <a:r>
              <a:rPr dirty="0">
                <a:latin typeface="Calibri" panose="020F0502020204030204" pitchFamily="34" charset="0"/>
                <a:cs typeface="Calibri" panose="020F0502020204030204" pitchFamily="34" charset="0"/>
              </a:rPr>
              <a:t>			</a:t>
            </a:r>
          </a:p>
          <a:p>
            <a:pPr marL="0" lvl="1" indent="783771">
              <a:spcBef>
                <a:spcPts val="1000"/>
              </a:spcBef>
              <a:buSzTx/>
              <a:buNone/>
              <a:defRPr sz="4200">
                <a:solidFill>
                  <a:srgbClr val="000000"/>
                </a:solidFill>
                <a:latin typeface="Trebuchet MS"/>
                <a:ea typeface="Trebuchet MS"/>
                <a:cs typeface="Trebuchet MS"/>
                <a:sym typeface="Trebuchet MS"/>
              </a:defRPr>
            </a:pPr>
            <a:r>
              <a:rPr dirty="0">
                <a:latin typeface="Calibri" panose="020F0502020204030204" pitchFamily="34" charset="0"/>
                <a:cs typeface="Calibri" panose="020F0502020204030204" pitchFamily="34" charset="0"/>
              </a:rPr>
              <a:t>			         </a:t>
            </a:r>
            <a:r>
              <a:rPr dirty="0" err="1">
                <a:solidFill>
                  <a:srgbClr val="DDDDDD"/>
                </a:solidFill>
                <a:latin typeface="Calibri" panose="020F0502020204030204" pitchFamily="34" charset="0"/>
                <a:cs typeface="Calibri" panose="020F0502020204030204" pitchFamily="34" charset="0"/>
              </a:rPr>
              <a:t>veilig</a:t>
            </a:r>
            <a:r>
              <a:rPr dirty="0">
                <a:solidFill>
                  <a:srgbClr val="DDDDDD"/>
                </a:solidFill>
                <a:latin typeface="Calibri" panose="020F0502020204030204" pitchFamily="34" charset="0"/>
                <a:cs typeface="Calibri" panose="020F0502020204030204" pitchFamily="34" charset="0"/>
              </a:rPr>
              <a:t>		                 </a:t>
            </a:r>
            <a:r>
              <a:rPr dirty="0" err="1">
                <a:solidFill>
                  <a:srgbClr val="DDDDDD"/>
                </a:solidFill>
                <a:latin typeface="Calibri" panose="020F0502020204030204" pitchFamily="34" charset="0"/>
                <a:cs typeface="Calibri" panose="020F0502020204030204" pitchFamily="34" charset="0"/>
              </a:rPr>
              <a:t>onveilig</a:t>
            </a:r>
            <a:endParaRPr dirty="0">
              <a:solidFill>
                <a:srgbClr val="DDDDDD"/>
              </a:solidFill>
              <a:latin typeface="Calibri" panose="020F0502020204030204" pitchFamily="34" charset="0"/>
              <a:cs typeface="Calibri" panose="020F0502020204030204" pitchFamily="34" charset="0"/>
            </a:endParaRPr>
          </a:p>
        </p:txBody>
      </p:sp>
      <p:sp>
        <p:nvSpPr>
          <p:cNvPr id="186" name="Rechthoek"/>
          <p:cNvSpPr/>
          <p:nvPr/>
        </p:nvSpPr>
        <p:spPr>
          <a:xfrm>
            <a:off x="787788" y="2694202"/>
            <a:ext cx="3905118" cy="1270003"/>
          </a:xfrm>
          <a:prstGeom prst="rect">
            <a:avLst/>
          </a:prstGeom>
          <a:blipFill>
            <a:blip r:embed="rId2"/>
          </a:blipFill>
          <a:ln w="12700">
            <a:miter lim="400000"/>
          </a:ln>
          <a:effectLst>
            <a:outerShdw blurRad="25400" dist="12700" dir="5400000" rotWithShape="0">
              <a:srgbClr val="000000">
                <a:alpha val="50000"/>
              </a:srgbClr>
            </a:outerShdw>
          </a:effectLst>
        </p:spPr>
        <p:txBody>
          <a:bodyPr lIns="50800" tIns="50800" rIns="50800" bIns="50800" anchor="ctr"/>
          <a:lstStyle/>
          <a:p>
            <a:pPr>
              <a:defRPr sz="2200">
                <a:solidFill>
                  <a:srgbClr val="FFFFFF"/>
                </a:solidFill>
                <a:latin typeface="Helvetica Light"/>
                <a:ea typeface="Helvetica Light"/>
                <a:cs typeface="Helvetica Light"/>
                <a:sym typeface="Helvetica Light"/>
              </a:defRPr>
            </a:pPr>
            <a:endParaRPr>
              <a:latin typeface="Calibri" panose="020F0502020204030204" pitchFamily="34" charset="0"/>
              <a:cs typeface="Calibri" panose="020F0502020204030204" pitchFamily="34" charset="0"/>
            </a:endParaRPr>
          </a:p>
        </p:txBody>
      </p:sp>
      <p:sp>
        <p:nvSpPr>
          <p:cNvPr id="187" name="Rechthoek"/>
          <p:cNvSpPr/>
          <p:nvPr/>
        </p:nvSpPr>
        <p:spPr>
          <a:xfrm>
            <a:off x="9952728" y="2694202"/>
            <a:ext cx="2288976" cy="1270003"/>
          </a:xfrm>
          <a:prstGeom prst="rect">
            <a:avLst/>
          </a:prstGeom>
          <a:solidFill>
            <a:srgbClr val="FF2600"/>
          </a:solidFill>
          <a:ln w="12700">
            <a:miter lim="400000"/>
          </a:ln>
          <a:effectLst>
            <a:outerShdw blurRad="25400" dist="12700" dir="5400000" rotWithShape="0">
              <a:srgbClr val="000000">
                <a:alpha val="50000"/>
              </a:srgbClr>
            </a:outerShdw>
          </a:effectLst>
        </p:spPr>
        <p:txBody>
          <a:bodyPr lIns="50800" tIns="50800" rIns="50800" bIns="50800" anchor="ctr"/>
          <a:lstStyle/>
          <a:p>
            <a:pPr>
              <a:defRPr sz="2200">
                <a:solidFill>
                  <a:srgbClr val="FFFFFF"/>
                </a:solidFill>
                <a:latin typeface="Helvetica Light"/>
                <a:ea typeface="Helvetica Light"/>
                <a:cs typeface="Helvetica Light"/>
                <a:sym typeface="Helvetica Light"/>
              </a:defRPr>
            </a:pPr>
            <a:endParaRPr>
              <a:latin typeface="Calibri" panose="020F0502020204030204" pitchFamily="34" charset="0"/>
              <a:cs typeface="Calibri" panose="020F0502020204030204" pitchFamily="34" charset="0"/>
            </a:endParaRPr>
          </a:p>
        </p:txBody>
      </p:sp>
      <p:sp>
        <p:nvSpPr>
          <p:cNvPr id="188" name="Rechthoek"/>
          <p:cNvSpPr/>
          <p:nvPr/>
        </p:nvSpPr>
        <p:spPr>
          <a:xfrm>
            <a:off x="4688516" y="2694202"/>
            <a:ext cx="5268602" cy="1270003"/>
          </a:xfrm>
          <a:prstGeom prst="rect">
            <a:avLst/>
          </a:prstGeom>
          <a:gradFill>
            <a:gsLst>
              <a:gs pos="0">
                <a:srgbClr val="FFF916"/>
              </a:gs>
              <a:gs pos="100000">
                <a:srgbClr val="FF8E00"/>
              </a:gs>
            </a:gsLst>
            <a:lin ang="21325158"/>
          </a:gradFill>
          <a:ln w="12700">
            <a:miter lim="400000"/>
          </a:ln>
          <a:effectLst>
            <a:outerShdw blurRad="25400" dist="12700" dir="5400000" rotWithShape="0">
              <a:srgbClr val="000000">
                <a:alpha val="50000"/>
              </a:srgbClr>
            </a:outerShdw>
          </a:effectLst>
        </p:spPr>
        <p:txBody>
          <a:bodyPr lIns="50800" tIns="50800" rIns="50800" bIns="50800" anchor="ctr"/>
          <a:lstStyle/>
          <a:p>
            <a:pPr>
              <a:defRPr sz="2200">
                <a:solidFill>
                  <a:srgbClr val="FFFFFF"/>
                </a:solidFill>
                <a:latin typeface="Helvetica Light"/>
                <a:ea typeface="Helvetica Light"/>
                <a:cs typeface="Helvetica Light"/>
                <a:sym typeface="Helvetica Light"/>
              </a:defRPr>
            </a:pPr>
            <a:endParaRPr>
              <a:latin typeface="Calibri" panose="020F0502020204030204" pitchFamily="34" charset="0"/>
              <a:cs typeface="Calibri" panose="020F0502020204030204" pitchFamily="34" charset="0"/>
            </a:endParaRPr>
          </a:p>
        </p:txBody>
      </p:sp>
      <p:sp>
        <p:nvSpPr>
          <p:cNvPr id="189" name="Lijn"/>
          <p:cNvSpPr/>
          <p:nvPr/>
        </p:nvSpPr>
        <p:spPr>
          <a:xfrm rot="16200000">
            <a:off x="4900238" y="1037943"/>
            <a:ext cx="1085445" cy="90992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74"/>
                  <a:pt x="10800" y="21319"/>
                </a:cubicBezTo>
                <a:lnTo>
                  <a:pt x="10800" y="11081"/>
                </a:lnTo>
                <a:cubicBezTo>
                  <a:pt x="10800" y="10926"/>
                  <a:pt x="5965" y="10800"/>
                  <a:pt x="0" y="10800"/>
                </a:cubicBezTo>
                <a:cubicBezTo>
                  <a:pt x="5965" y="10800"/>
                  <a:pt x="10800" y="10674"/>
                  <a:pt x="10800" y="10519"/>
                </a:cubicBezTo>
                <a:lnTo>
                  <a:pt x="10800" y="281"/>
                </a:lnTo>
                <a:cubicBezTo>
                  <a:pt x="10800" y="126"/>
                  <a:pt x="15635" y="0"/>
                  <a:pt x="21600" y="0"/>
                </a:cubicBezTo>
              </a:path>
            </a:pathLst>
          </a:custGeom>
          <a:ln w="38100">
            <a:solidFill>
              <a:srgbClr val="DDDDDD"/>
            </a:solidFill>
          </a:ln>
        </p:spPr>
        <p:txBody>
          <a:bodyPr lIns="50800" tIns="50800" rIns="50800" bIns="50800"/>
          <a:lstStyle/>
          <a:p>
            <a:pPr algn="l" defTabSz="650240">
              <a:defRPr sz="2200">
                <a:solidFill>
                  <a:srgbClr val="A7A7A7"/>
                </a:solidFill>
                <a:latin typeface="Calibri"/>
                <a:ea typeface="Calibri"/>
                <a:cs typeface="Calibri"/>
                <a:sym typeface="Calibri"/>
              </a:defRPr>
            </a:pPr>
            <a:endParaRPr>
              <a:latin typeface="Calibri" panose="020F0502020204030204" pitchFamily="34" charset="0"/>
              <a:cs typeface="Calibri" panose="020F0502020204030204" pitchFamily="34" charset="0"/>
            </a:endParaRPr>
          </a:p>
        </p:txBody>
      </p:sp>
      <p:sp>
        <p:nvSpPr>
          <p:cNvPr id="190" name="Lijn"/>
          <p:cNvSpPr/>
          <p:nvPr/>
        </p:nvSpPr>
        <p:spPr>
          <a:xfrm rot="16200000">
            <a:off x="10515224" y="4556573"/>
            <a:ext cx="1085445" cy="20620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74"/>
                  <a:pt x="10800" y="21319"/>
                </a:cubicBezTo>
                <a:lnTo>
                  <a:pt x="10800" y="11081"/>
                </a:lnTo>
                <a:cubicBezTo>
                  <a:pt x="10800" y="10926"/>
                  <a:pt x="5965" y="10800"/>
                  <a:pt x="0" y="10800"/>
                </a:cubicBezTo>
                <a:cubicBezTo>
                  <a:pt x="5965" y="10800"/>
                  <a:pt x="10800" y="10674"/>
                  <a:pt x="10800" y="10519"/>
                </a:cubicBezTo>
                <a:lnTo>
                  <a:pt x="10800" y="281"/>
                </a:lnTo>
                <a:cubicBezTo>
                  <a:pt x="10800" y="126"/>
                  <a:pt x="15635" y="0"/>
                  <a:pt x="21600" y="0"/>
                </a:cubicBezTo>
              </a:path>
            </a:pathLst>
          </a:custGeom>
          <a:ln w="38100">
            <a:solidFill>
              <a:srgbClr val="DDDDDD"/>
            </a:solidFill>
          </a:ln>
        </p:spPr>
        <p:txBody>
          <a:bodyPr lIns="50800" tIns="50800" rIns="50800" bIns="50800"/>
          <a:lstStyle/>
          <a:p>
            <a:pPr algn="l" defTabSz="650240">
              <a:defRPr sz="2200">
                <a:solidFill>
                  <a:srgbClr val="A7A7A7"/>
                </a:solidFill>
                <a:latin typeface="Calibri"/>
                <a:ea typeface="Calibri"/>
                <a:cs typeface="Calibri"/>
                <a:sym typeface="Calibri"/>
              </a:defRPr>
            </a:pPr>
            <a:endParaRPr>
              <a:latin typeface="Calibri" panose="020F0502020204030204" pitchFamily="34" charset="0"/>
              <a:cs typeface="Calibri" panose="020F0502020204030204" pitchFamily="34" charset="0"/>
            </a:endParaRPr>
          </a:p>
        </p:txBody>
      </p:sp>
      <p:sp>
        <p:nvSpPr>
          <p:cNvPr id="191" name="© Walter Berghoef"/>
          <p:cNvSpPr txBox="1"/>
          <p:nvPr/>
        </p:nvSpPr>
        <p:spPr>
          <a:xfrm>
            <a:off x="190812" y="9363216"/>
            <a:ext cx="1322477" cy="2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200" b="1">
                <a:solidFill>
                  <a:srgbClr val="FFFFFF"/>
                </a:solidFill>
                <a:latin typeface="+mn-lt"/>
                <a:ea typeface="+mn-ea"/>
                <a:cs typeface="+mn-cs"/>
                <a:sym typeface="Helvetica Neue"/>
              </a:defRPr>
            </a:lvl1pPr>
          </a:lstStyle>
          <a:p>
            <a:r>
              <a:rPr>
                <a:latin typeface="Calibri" panose="020F0502020204030204" pitchFamily="34" charset="0"/>
                <a:cs typeface="Calibri" panose="020F0502020204030204" pitchFamily="34" charset="0"/>
              </a:rPr>
              <a:t>© Walter Berghoef</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84" name="overzicht"/>
          <p:cNvSpPr txBox="1">
            <a:spLocks noGrp="1"/>
          </p:cNvSpPr>
          <p:nvPr>
            <p:ph type="title"/>
          </p:nvPr>
        </p:nvSpPr>
        <p:spPr>
          <a:xfrm>
            <a:off x="650237" y="390596"/>
            <a:ext cx="11704326" cy="1625602"/>
          </a:xfrm>
          <a:prstGeom prst="rect">
            <a:avLst/>
          </a:prstGeom>
        </p:spPr>
        <p:txBody>
          <a:bodyPr/>
          <a:lstStyle>
            <a:lvl1pPr>
              <a:defRPr sz="5600">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Veiligheid</a:t>
            </a:r>
            <a:endParaRPr dirty="0">
              <a:solidFill>
                <a:srgbClr val="00B0F0"/>
              </a:solidFill>
              <a:latin typeface="Calibri" panose="020F0502020204030204" pitchFamily="34" charset="0"/>
              <a:cs typeface="Calibri" panose="020F0502020204030204" pitchFamily="34" charset="0"/>
            </a:endParaRPr>
          </a:p>
        </p:txBody>
      </p:sp>
      <p:sp>
        <p:nvSpPr>
          <p:cNvPr id="185" name="werken aan:  koersaanscherping &amp; samenwerking &amp; individuele voldoening…"/>
          <p:cNvSpPr txBox="1">
            <a:spLocks noGrp="1"/>
          </p:cNvSpPr>
          <p:nvPr>
            <p:ph type="body" idx="1"/>
          </p:nvPr>
        </p:nvSpPr>
        <p:spPr>
          <a:xfrm>
            <a:off x="896657" y="1658336"/>
            <a:ext cx="11704323" cy="6436929"/>
          </a:xfrm>
          <a:prstGeom prst="rect">
            <a:avLst/>
          </a:prstGeom>
        </p:spPr>
        <p:txBody>
          <a:bodyPr/>
          <a:lstStyle/>
          <a:p>
            <a:pPr marL="0" lvl="2" indent="1333499">
              <a:spcBef>
                <a:spcPts val="1000"/>
              </a:spcBef>
              <a:buSzTx/>
              <a:buNone/>
              <a:defRPr sz="4200">
                <a:solidFill>
                  <a:srgbClr val="000000"/>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a:p>
            <a:pPr marL="0" lvl="2" indent="1333499">
              <a:spcBef>
                <a:spcPts val="1000"/>
              </a:spcBef>
              <a:buSzTx/>
              <a:buNone/>
              <a:defRPr sz="4200">
                <a:solidFill>
                  <a:srgbClr val="000000"/>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a:p>
            <a:pPr marL="0" lvl="2" indent="1333499">
              <a:spcBef>
                <a:spcPts val="1000"/>
              </a:spcBef>
              <a:buSzTx/>
              <a:buNone/>
              <a:defRPr sz="4200">
                <a:solidFill>
                  <a:srgbClr val="000000"/>
                </a:solidFill>
                <a:latin typeface="Calibri"/>
                <a:ea typeface="Calibri"/>
                <a:cs typeface="Calibri"/>
                <a:sym typeface="Calibri"/>
              </a:defRPr>
            </a:pPr>
            <a:endParaRPr dirty="0">
              <a:latin typeface="Calibri" panose="020F0502020204030204" pitchFamily="34" charset="0"/>
              <a:cs typeface="Calibri" panose="020F0502020204030204" pitchFamily="34" charset="0"/>
            </a:endParaRPr>
          </a:p>
          <a:p>
            <a:pPr marL="487680" indent="-487680">
              <a:spcBef>
                <a:spcPts val="1000"/>
              </a:spcBef>
              <a:buSzTx/>
              <a:buNone/>
              <a:defRPr sz="4200">
                <a:solidFill>
                  <a:srgbClr val="000000"/>
                </a:solidFill>
                <a:latin typeface="Calibri"/>
                <a:ea typeface="Calibri"/>
                <a:cs typeface="Calibri"/>
                <a:sym typeface="Calibri"/>
              </a:defRPr>
            </a:pPr>
            <a:r>
              <a:rPr dirty="0">
                <a:latin typeface="Calibri" panose="020F0502020204030204" pitchFamily="34" charset="0"/>
                <a:cs typeface="Calibri" panose="020F0502020204030204" pitchFamily="34" charset="0"/>
              </a:rPr>
              <a:t>     </a:t>
            </a:r>
            <a:r>
              <a:rPr dirty="0">
                <a:solidFill>
                  <a:srgbClr val="00F900"/>
                </a:solidFill>
                <a:latin typeface="Calibri" panose="020F0502020204030204" pitchFamily="34" charset="0"/>
                <a:cs typeface="Calibri" panose="020F0502020204030204" pitchFamily="34" charset="0"/>
              </a:rPr>
              <a:t>comfort</a:t>
            </a:r>
            <a:r>
              <a:rPr dirty="0">
                <a:latin typeface="Calibri" panose="020F0502020204030204" pitchFamily="34" charset="0"/>
                <a:cs typeface="Calibri" panose="020F0502020204030204" pitchFamily="34" charset="0"/>
              </a:rPr>
              <a:t>	                     </a:t>
            </a:r>
            <a:r>
              <a:rPr dirty="0">
                <a:solidFill>
                  <a:srgbClr val="FFFB00"/>
                </a:solidFill>
                <a:latin typeface="Calibri" panose="020F0502020204030204" pitchFamily="34" charset="0"/>
                <a:cs typeface="Calibri" panose="020F0502020204030204" pitchFamily="34" charset="0"/>
              </a:rPr>
              <a:t>discom</a:t>
            </a:r>
            <a:r>
              <a:rPr dirty="0">
                <a:solidFill>
                  <a:srgbClr val="FF9300"/>
                </a:solidFill>
                <a:latin typeface="Calibri" panose="020F0502020204030204" pitchFamily="34" charset="0"/>
                <a:cs typeface="Calibri" panose="020F0502020204030204" pitchFamily="34" charset="0"/>
              </a:rPr>
              <a:t>fort</a:t>
            </a:r>
            <a:r>
              <a:rPr dirty="0">
                <a:latin typeface="Calibri" panose="020F0502020204030204" pitchFamily="34" charset="0"/>
                <a:cs typeface="Calibri" panose="020F0502020204030204" pitchFamily="34" charset="0"/>
              </a:rPr>
              <a:t>	             </a:t>
            </a:r>
            <a:r>
              <a:rPr dirty="0" err="1">
                <a:solidFill>
                  <a:srgbClr val="FF0000"/>
                </a:solidFill>
                <a:latin typeface="Calibri" panose="020F0502020204030204" pitchFamily="34" charset="0"/>
                <a:cs typeface="Calibri" panose="020F0502020204030204" pitchFamily="34" charset="0"/>
              </a:rPr>
              <a:t>gevaar</a:t>
            </a:r>
            <a:endParaRPr dirty="0">
              <a:solidFill>
                <a:srgbClr val="FF0000"/>
              </a:solidFill>
              <a:latin typeface="Calibri" panose="020F0502020204030204" pitchFamily="34" charset="0"/>
              <a:ea typeface="Trebuchet MS"/>
              <a:cs typeface="Calibri" panose="020F0502020204030204" pitchFamily="34" charset="0"/>
              <a:sym typeface="Trebuchet MS"/>
            </a:endParaRPr>
          </a:p>
          <a:p>
            <a:pPr marL="487680" indent="-487680">
              <a:spcBef>
                <a:spcPts val="1000"/>
              </a:spcBef>
              <a:buSzTx/>
              <a:buNone/>
              <a:defRPr sz="4200">
                <a:solidFill>
                  <a:srgbClr val="000000"/>
                </a:solidFill>
                <a:latin typeface="Trebuchet MS"/>
                <a:ea typeface="Trebuchet MS"/>
                <a:cs typeface="Trebuchet MS"/>
                <a:sym typeface="Trebuchet MS"/>
              </a:defRPr>
            </a:pPr>
            <a:r>
              <a:rPr dirty="0">
                <a:latin typeface="Calibri" panose="020F0502020204030204" pitchFamily="34" charset="0"/>
                <a:cs typeface="Calibri" panose="020F0502020204030204" pitchFamily="34" charset="0"/>
              </a:rPr>
              <a:t>		    </a:t>
            </a:r>
          </a:p>
          <a:p>
            <a:pPr marL="487680" indent="-487680">
              <a:spcBef>
                <a:spcPts val="1000"/>
              </a:spcBef>
              <a:buSzTx/>
              <a:buNone/>
              <a:defRPr sz="4200">
                <a:solidFill>
                  <a:srgbClr val="000000"/>
                </a:solidFill>
                <a:latin typeface="Trebuchet MS"/>
                <a:ea typeface="Trebuchet MS"/>
                <a:cs typeface="Trebuchet MS"/>
                <a:sym typeface="Trebuchet MS"/>
              </a:defRPr>
            </a:pPr>
            <a:r>
              <a:rPr dirty="0">
                <a:latin typeface="Calibri" panose="020F0502020204030204" pitchFamily="34" charset="0"/>
                <a:cs typeface="Calibri" panose="020F0502020204030204" pitchFamily="34" charset="0"/>
              </a:rPr>
              <a:t>			</a:t>
            </a:r>
          </a:p>
          <a:p>
            <a:pPr marL="0" lvl="1" indent="783771">
              <a:spcBef>
                <a:spcPts val="1000"/>
              </a:spcBef>
              <a:buSzTx/>
              <a:buNone/>
              <a:defRPr sz="4200">
                <a:solidFill>
                  <a:srgbClr val="000000"/>
                </a:solidFill>
                <a:latin typeface="Trebuchet MS"/>
                <a:ea typeface="Trebuchet MS"/>
                <a:cs typeface="Trebuchet MS"/>
                <a:sym typeface="Trebuchet MS"/>
              </a:defRPr>
            </a:pPr>
            <a:r>
              <a:rPr dirty="0">
                <a:latin typeface="Calibri" panose="020F0502020204030204" pitchFamily="34" charset="0"/>
                <a:cs typeface="Calibri" panose="020F0502020204030204" pitchFamily="34" charset="0"/>
              </a:rPr>
              <a:t>			         </a:t>
            </a:r>
            <a:r>
              <a:rPr dirty="0" err="1">
                <a:solidFill>
                  <a:srgbClr val="DDDDDD"/>
                </a:solidFill>
                <a:latin typeface="Calibri" panose="020F0502020204030204" pitchFamily="34" charset="0"/>
                <a:cs typeface="Calibri" panose="020F0502020204030204" pitchFamily="34" charset="0"/>
              </a:rPr>
              <a:t>veilig</a:t>
            </a:r>
            <a:r>
              <a:rPr dirty="0">
                <a:solidFill>
                  <a:srgbClr val="DDDDDD"/>
                </a:solidFill>
                <a:latin typeface="Calibri" panose="020F0502020204030204" pitchFamily="34" charset="0"/>
                <a:cs typeface="Calibri" panose="020F0502020204030204" pitchFamily="34" charset="0"/>
              </a:rPr>
              <a:t>		                 </a:t>
            </a:r>
            <a:r>
              <a:rPr dirty="0" err="1">
                <a:solidFill>
                  <a:srgbClr val="DDDDDD"/>
                </a:solidFill>
                <a:latin typeface="Calibri" panose="020F0502020204030204" pitchFamily="34" charset="0"/>
                <a:cs typeface="Calibri" panose="020F0502020204030204" pitchFamily="34" charset="0"/>
              </a:rPr>
              <a:t>onveilig</a:t>
            </a:r>
            <a:endParaRPr dirty="0">
              <a:solidFill>
                <a:srgbClr val="DDDDDD"/>
              </a:solidFill>
              <a:latin typeface="Calibri" panose="020F0502020204030204" pitchFamily="34" charset="0"/>
              <a:cs typeface="Calibri" panose="020F0502020204030204" pitchFamily="34" charset="0"/>
            </a:endParaRPr>
          </a:p>
        </p:txBody>
      </p:sp>
      <p:sp>
        <p:nvSpPr>
          <p:cNvPr id="186" name="Rechthoek"/>
          <p:cNvSpPr/>
          <p:nvPr/>
        </p:nvSpPr>
        <p:spPr>
          <a:xfrm>
            <a:off x="787788" y="2694202"/>
            <a:ext cx="3905118" cy="1270003"/>
          </a:xfrm>
          <a:prstGeom prst="rect">
            <a:avLst/>
          </a:prstGeom>
          <a:blipFill>
            <a:blip r:embed="rId2"/>
          </a:blipFill>
          <a:ln w="12700">
            <a:miter lim="400000"/>
          </a:ln>
          <a:effectLst>
            <a:outerShdw blurRad="25400" dist="12700" dir="5400000" rotWithShape="0">
              <a:srgbClr val="000000">
                <a:alpha val="50000"/>
              </a:srgbClr>
            </a:outerShdw>
          </a:effectLst>
        </p:spPr>
        <p:txBody>
          <a:bodyPr lIns="50800" tIns="50800" rIns="50800" bIns="50800" anchor="ctr"/>
          <a:lstStyle/>
          <a:p>
            <a:pPr>
              <a:defRPr sz="2200">
                <a:solidFill>
                  <a:srgbClr val="FFFFFF"/>
                </a:solidFill>
                <a:latin typeface="Helvetica Light"/>
                <a:ea typeface="Helvetica Light"/>
                <a:cs typeface="Helvetica Light"/>
                <a:sym typeface="Helvetica Light"/>
              </a:defRPr>
            </a:pPr>
            <a:endParaRPr>
              <a:latin typeface="Calibri" panose="020F0502020204030204" pitchFamily="34" charset="0"/>
              <a:cs typeface="Calibri" panose="020F0502020204030204" pitchFamily="34" charset="0"/>
            </a:endParaRPr>
          </a:p>
        </p:txBody>
      </p:sp>
      <p:sp>
        <p:nvSpPr>
          <p:cNvPr id="187" name="Rechthoek"/>
          <p:cNvSpPr/>
          <p:nvPr/>
        </p:nvSpPr>
        <p:spPr>
          <a:xfrm>
            <a:off x="9952728" y="2694202"/>
            <a:ext cx="2288976" cy="1270003"/>
          </a:xfrm>
          <a:prstGeom prst="rect">
            <a:avLst/>
          </a:prstGeom>
          <a:solidFill>
            <a:srgbClr val="FF2600"/>
          </a:solidFill>
          <a:ln w="12700">
            <a:miter lim="400000"/>
          </a:ln>
          <a:effectLst>
            <a:outerShdw blurRad="25400" dist="12700" dir="5400000" rotWithShape="0">
              <a:srgbClr val="000000">
                <a:alpha val="50000"/>
              </a:srgbClr>
            </a:outerShdw>
          </a:effectLst>
        </p:spPr>
        <p:txBody>
          <a:bodyPr lIns="50800" tIns="50800" rIns="50800" bIns="50800" anchor="ctr"/>
          <a:lstStyle/>
          <a:p>
            <a:pPr>
              <a:defRPr sz="2200">
                <a:solidFill>
                  <a:srgbClr val="FFFFFF"/>
                </a:solidFill>
                <a:latin typeface="Helvetica Light"/>
                <a:ea typeface="Helvetica Light"/>
                <a:cs typeface="Helvetica Light"/>
                <a:sym typeface="Helvetica Light"/>
              </a:defRPr>
            </a:pPr>
            <a:endParaRPr>
              <a:latin typeface="Calibri" panose="020F0502020204030204" pitchFamily="34" charset="0"/>
              <a:cs typeface="Calibri" panose="020F0502020204030204" pitchFamily="34" charset="0"/>
            </a:endParaRPr>
          </a:p>
        </p:txBody>
      </p:sp>
      <p:sp>
        <p:nvSpPr>
          <p:cNvPr id="188" name="Rechthoek"/>
          <p:cNvSpPr/>
          <p:nvPr/>
        </p:nvSpPr>
        <p:spPr>
          <a:xfrm>
            <a:off x="4688516" y="2694202"/>
            <a:ext cx="5268602" cy="1270003"/>
          </a:xfrm>
          <a:prstGeom prst="rect">
            <a:avLst/>
          </a:prstGeom>
          <a:gradFill>
            <a:gsLst>
              <a:gs pos="0">
                <a:srgbClr val="FFF916"/>
              </a:gs>
              <a:gs pos="100000">
                <a:srgbClr val="FF8E00"/>
              </a:gs>
            </a:gsLst>
            <a:lin ang="21325158"/>
          </a:gradFill>
          <a:ln w="12700">
            <a:miter lim="400000"/>
          </a:ln>
          <a:effectLst>
            <a:outerShdw blurRad="25400" dist="12700" dir="5400000" rotWithShape="0">
              <a:srgbClr val="000000">
                <a:alpha val="50000"/>
              </a:srgbClr>
            </a:outerShdw>
          </a:effectLst>
        </p:spPr>
        <p:txBody>
          <a:bodyPr lIns="50800" tIns="50800" rIns="50800" bIns="50800" anchor="ctr"/>
          <a:lstStyle/>
          <a:p>
            <a:pPr>
              <a:defRPr sz="2200">
                <a:solidFill>
                  <a:srgbClr val="FFFFFF"/>
                </a:solidFill>
                <a:latin typeface="Helvetica Light"/>
                <a:ea typeface="Helvetica Light"/>
                <a:cs typeface="Helvetica Light"/>
                <a:sym typeface="Helvetica Light"/>
              </a:defRPr>
            </a:pPr>
            <a:endParaRPr>
              <a:latin typeface="Calibri" panose="020F0502020204030204" pitchFamily="34" charset="0"/>
              <a:cs typeface="Calibri" panose="020F0502020204030204" pitchFamily="34" charset="0"/>
            </a:endParaRPr>
          </a:p>
        </p:txBody>
      </p:sp>
      <p:sp>
        <p:nvSpPr>
          <p:cNvPr id="189" name="Lijn"/>
          <p:cNvSpPr/>
          <p:nvPr/>
        </p:nvSpPr>
        <p:spPr>
          <a:xfrm rot="16200000">
            <a:off x="4900238" y="1037943"/>
            <a:ext cx="1085445" cy="90992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74"/>
                  <a:pt x="10800" y="21319"/>
                </a:cubicBezTo>
                <a:lnTo>
                  <a:pt x="10800" y="11081"/>
                </a:lnTo>
                <a:cubicBezTo>
                  <a:pt x="10800" y="10926"/>
                  <a:pt x="5965" y="10800"/>
                  <a:pt x="0" y="10800"/>
                </a:cubicBezTo>
                <a:cubicBezTo>
                  <a:pt x="5965" y="10800"/>
                  <a:pt x="10800" y="10674"/>
                  <a:pt x="10800" y="10519"/>
                </a:cubicBezTo>
                <a:lnTo>
                  <a:pt x="10800" y="281"/>
                </a:lnTo>
                <a:cubicBezTo>
                  <a:pt x="10800" y="126"/>
                  <a:pt x="15635" y="0"/>
                  <a:pt x="21600" y="0"/>
                </a:cubicBezTo>
              </a:path>
            </a:pathLst>
          </a:custGeom>
          <a:ln w="38100">
            <a:solidFill>
              <a:srgbClr val="DDDDDD"/>
            </a:solidFill>
          </a:ln>
        </p:spPr>
        <p:txBody>
          <a:bodyPr lIns="50800" tIns="50800" rIns="50800" bIns="50800"/>
          <a:lstStyle/>
          <a:p>
            <a:pPr algn="l" defTabSz="650240">
              <a:defRPr sz="2200">
                <a:solidFill>
                  <a:srgbClr val="A7A7A7"/>
                </a:solidFill>
                <a:latin typeface="Calibri"/>
                <a:ea typeface="Calibri"/>
                <a:cs typeface="Calibri"/>
                <a:sym typeface="Calibri"/>
              </a:defRPr>
            </a:pPr>
            <a:endParaRPr>
              <a:latin typeface="Calibri" panose="020F0502020204030204" pitchFamily="34" charset="0"/>
              <a:cs typeface="Calibri" panose="020F0502020204030204" pitchFamily="34" charset="0"/>
            </a:endParaRPr>
          </a:p>
        </p:txBody>
      </p:sp>
      <p:sp>
        <p:nvSpPr>
          <p:cNvPr id="190" name="Lijn"/>
          <p:cNvSpPr/>
          <p:nvPr/>
        </p:nvSpPr>
        <p:spPr>
          <a:xfrm rot="16200000">
            <a:off x="10515224" y="4556573"/>
            <a:ext cx="1085445" cy="20620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74"/>
                  <a:pt x="10800" y="21319"/>
                </a:cubicBezTo>
                <a:lnTo>
                  <a:pt x="10800" y="11081"/>
                </a:lnTo>
                <a:cubicBezTo>
                  <a:pt x="10800" y="10926"/>
                  <a:pt x="5965" y="10800"/>
                  <a:pt x="0" y="10800"/>
                </a:cubicBezTo>
                <a:cubicBezTo>
                  <a:pt x="5965" y="10800"/>
                  <a:pt x="10800" y="10674"/>
                  <a:pt x="10800" y="10519"/>
                </a:cubicBezTo>
                <a:lnTo>
                  <a:pt x="10800" y="281"/>
                </a:lnTo>
                <a:cubicBezTo>
                  <a:pt x="10800" y="126"/>
                  <a:pt x="15635" y="0"/>
                  <a:pt x="21600" y="0"/>
                </a:cubicBezTo>
              </a:path>
            </a:pathLst>
          </a:custGeom>
          <a:ln w="38100">
            <a:solidFill>
              <a:srgbClr val="DDDDDD"/>
            </a:solidFill>
          </a:ln>
        </p:spPr>
        <p:txBody>
          <a:bodyPr lIns="50800" tIns="50800" rIns="50800" bIns="50800"/>
          <a:lstStyle/>
          <a:p>
            <a:pPr algn="l" defTabSz="650240">
              <a:defRPr sz="2200">
                <a:solidFill>
                  <a:srgbClr val="A7A7A7"/>
                </a:solidFill>
                <a:latin typeface="Calibri"/>
                <a:ea typeface="Calibri"/>
                <a:cs typeface="Calibri"/>
                <a:sym typeface="Calibri"/>
              </a:defRPr>
            </a:pPr>
            <a:endParaRPr>
              <a:latin typeface="Calibri" panose="020F0502020204030204" pitchFamily="34" charset="0"/>
              <a:cs typeface="Calibri" panose="020F0502020204030204" pitchFamily="34" charset="0"/>
            </a:endParaRPr>
          </a:p>
        </p:txBody>
      </p:sp>
      <p:sp>
        <p:nvSpPr>
          <p:cNvPr id="191" name="© Walter Berghoef"/>
          <p:cNvSpPr txBox="1"/>
          <p:nvPr/>
        </p:nvSpPr>
        <p:spPr>
          <a:xfrm>
            <a:off x="190812" y="9363216"/>
            <a:ext cx="1322477" cy="287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200" b="1">
                <a:solidFill>
                  <a:srgbClr val="FFFFFF"/>
                </a:solidFill>
                <a:latin typeface="+mn-lt"/>
                <a:ea typeface="+mn-ea"/>
                <a:cs typeface="+mn-cs"/>
                <a:sym typeface="Helvetica Neue"/>
              </a:defRPr>
            </a:lvl1pPr>
          </a:lstStyle>
          <a:p>
            <a:r>
              <a:rPr>
                <a:latin typeface="Calibri" panose="020F0502020204030204" pitchFamily="34" charset="0"/>
                <a:cs typeface="Calibri" panose="020F0502020204030204" pitchFamily="34" charset="0"/>
              </a:rPr>
              <a:t>© Walter Berghoef</a:t>
            </a:r>
          </a:p>
        </p:txBody>
      </p:sp>
    </p:spTree>
    <p:extLst>
      <p:ext uri="{BB962C8B-B14F-4D97-AF65-F5344CB8AC3E}">
        <p14:creationId xmlns:p14="http://schemas.microsoft.com/office/powerpoint/2010/main" val="21867991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C3216"/>
        </a:solidFill>
        <a:effectLst/>
      </p:bgPr>
    </p:bg>
    <p:spTree>
      <p:nvGrpSpPr>
        <p:cNvPr id="1" name=""/>
        <p:cNvGrpSpPr/>
        <p:nvPr/>
      </p:nvGrpSpPr>
      <p:grpSpPr>
        <a:xfrm>
          <a:off x="0" y="0"/>
          <a:ext cx="0" cy="0"/>
          <a:chOff x="0" y="0"/>
          <a:chExt cx="0" cy="0"/>
        </a:xfrm>
      </p:grpSpPr>
      <p:sp>
        <p:nvSpPr>
          <p:cNvPr id="193" name="(her)ken de zones"/>
          <p:cNvSpPr txBox="1">
            <a:spLocks noGrp="1"/>
          </p:cNvSpPr>
          <p:nvPr>
            <p:ph type="title"/>
          </p:nvPr>
        </p:nvSpPr>
        <p:spPr>
          <a:xfrm>
            <a:off x="650238" y="130950"/>
            <a:ext cx="11704323" cy="2144891"/>
          </a:xfrm>
          <a:prstGeom prst="rect">
            <a:avLst/>
          </a:prstGeom>
        </p:spPr>
        <p:txBody>
          <a:bodyPr/>
          <a:lstStyle>
            <a:lvl1pPr algn="l">
              <a:defRPr sz="5600">
                <a:solidFill>
                  <a:srgbClr val="FFFFFF"/>
                </a:solidFill>
              </a:defRPr>
            </a:lvl1pPr>
          </a:lstStyle>
          <a:p>
            <a:r>
              <a:rPr dirty="0" err="1">
                <a:solidFill>
                  <a:srgbClr val="00B0F0"/>
                </a:solidFill>
                <a:latin typeface="Calibri" panose="020F0502020204030204" pitchFamily="34" charset="0"/>
                <a:cs typeface="Calibri" panose="020F0502020204030204" pitchFamily="34" charset="0"/>
              </a:rPr>
              <a:t>Herken</a:t>
            </a:r>
            <a:r>
              <a:rPr dirty="0">
                <a:solidFill>
                  <a:srgbClr val="00B0F0"/>
                </a:solidFill>
                <a:latin typeface="Calibri" panose="020F0502020204030204" pitchFamily="34" charset="0"/>
                <a:cs typeface="Calibri" panose="020F0502020204030204" pitchFamily="34" charset="0"/>
              </a:rPr>
              <a:t> de zones</a:t>
            </a:r>
          </a:p>
        </p:txBody>
      </p:sp>
      <p:sp>
        <p:nvSpPr>
          <p:cNvPr id="194" name="comfort…"/>
          <p:cNvSpPr txBox="1">
            <a:spLocks noGrp="1"/>
          </p:cNvSpPr>
          <p:nvPr>
            <p:ph type="body" idx="1"/>
          </p:nvPr>
        </p:nvSpPr>
        <p:spPr>
          <a:xfrm>
            <a:off x="650236" y="2275838"/>
            <a:ext cx="10911027" cy="7190772"/>
          </a:xfrm>
          <a:prstGeom prst="rect">
            <a:avLst/>
          </a:prstGeom>
        </p:spPr>
        <p:txBody>
          <a:bodyPr>
            <a:normAutofit fontScale="92500" lnSpcReduction="10000"/>
          </a:bodyPr>
          <a:lstStyle/>
          <a:p>
            <a:pPr marL="0" indent="0" defTabSz="586841">
              <a:lnSpc>
                <a:spcPct val="90000"/>
              </a:lnSpc>
              <a:buSzTx/>
              <a:buFontTx/>
              <a:buNone/>
              <a:defRPr sz="3700" b="1">
                <a:solidFill>
                  <a:srgbClr val="00F900"/>
                </a:solidFill>
                <a:latin typeface="Garamond"/>
                <a:ea typeface="Garamond"/>
                <a:cs typeface="Garamond"/>
                <a:sym typeface="Garamond"/>
              </a:defRPr>
            </a:pPr>
            <a:r>
              <a:rPr dirty="0">
                <a:latin typeface="Calibri" panose="020F0502020204030204" pitchFamily="34" charset="0"/>
                <a:cs typeface="Calibri" panose="020F0502020204030204" pitchFamily="34" charset="0"/>
              </a:rPr>
              <a:t>Comfort</a:t>
            </a:r>
            <a:r>
              <a:rPr lang="nl-NL" dirty="0">
                <a:latin typeface="Calibri" panose="020F0502020204030204" pitchFamily="34" charset="0"/>
                <a:cs typeface="Calibri" panose="020F0502020204030204" pitchFamily="34" charset="0"/>
              </a:rPr>
              <a:t>: </a:t>
            </a:r>
          </a:p>
          <a:p>
            <a:pPr marL="381000" lvl="1" indent="0" defTabSz="586841">
              <a:lnSpc>
                <a:spcPct val="90000"/>
              </a:lnSpc>
              <a:buNone/>
              <a:defRPr sz="3300">
                <a:solidFill>
                  <a:srgbClr val="00F900"/>
                </a:solidFill>
                <a:latin typeface="Garamond"/>
                <a:ea typeface="Garamond"/>
                <a:cs typeface="Garamond"/>
                <a:sym typeface="Garamond"/>
              </a:defRPr>
            </a:pPr>
            <a:r>
              <a:rPr lang="nl-NL" dirty="0">
                <a:latin typeface="Calibri" panose="020F0502020204030204" pitchFamily="34" charset="0"/>
                <a:cs typeface="Calibri" panose="020F0502020204030204" pitchFamily="34" charset="0"/>
              </a:rPr>
              <a:t>Beleving: 	met gemak, wetend, bekend en in contact </a:t>
            </a:r>
          </a:p>
          <a:p>
            <a:pPr marL="381000" lvl="1" indent="0" defTabSz="586841">
              <a:lnSpc>
                <a:spcPct val="90000"/>
              </a:lnSpc>
              <a:buNone/>
              <a:defRPr sz="3300">
                <a:solidFill>
                  <a:srgbClr val="00F900"/>
                </a:solidFill>
                <a:latin typeface="Garamond"/>
                <a:ea typeface="Garamond"/>
                <a:cs typeface="Garamond"/>
                <a:sym typeface="Garamond"/>
              </a:defRPr>
            </a:pPr>
            <a:r>
              <a:rPr lang="nl-NL" dirty="0">
                <a:latin typeface="Calibri" panose="020F0502020204030204" pitchFamily="34" charset="0"/>
                <a:cs typeface="Calibri" panose="020F0502020204030204" pitchFamily="34" charset="0"/>
              </a:rPr>
              <a:t>				vanzelfsprekend, zeker, antwoorden, open, energie </a:t>
            </a:r>
            <a:endParaRPr dirty="0">
              <a:latin typeface="Calibri" panose="020F0502020204030204" pitchFamily="34" charset="0"/>
              <a:cs typeface="Calibri" panose="020F0502020204030204" pitchFamily="34" charset="0"/>
            </a:endParaRPr>
          </a:p>
          <a:p>
            <a:pPr marL="381000" lvl="1" indent="0" defTabSz="586841">
              <a:lnSpc>
                <a:spcPct val="90000"/>
              </a:lnSpc>
              <a:buNone/>
              <a:defRPr sz="3700">
                <a:solidFill>
                  <a:srgbClr val="00F900"/>
                </a:solidFill>
                <a:latin typeface="Garamond"/>
                <a:ea typeface="Garamond"/>
                <a:cs typeface="Garamond"/>
                <a:sym typeface="Garamond"/>
              </a:defRPr>
            </a:pPr>
            <a:r>
              <a:rPr lang="nl-NL" sz="3300" dirty="0">
                <a:latin typeface="Calibri" panose="020F0502020204030204" pitchFamily="34" charset="0"/>
                <a:cs typeface="Calibri" panose="020F0502020204030204" pitchFamily="34" charset="0"/>
              </a:rPr>
              <a:t>Beeld:</a:t>
            </a:r>
            <a:r>
              <a:rPr sz="3300" dirty="0">
                <a:latin typeface="Calibri" panose="020F0502020204030204" pitchFamily="34" charset="0"/>
                <a:cs typeface="Calibri" panose="020F0502020204030204" pitchFamily="34" charset="0"/>
              </a:rPr>
              <a:t> </a:t>
            </a:r>
            <a:r>
              <a:rPr lang="nl-NL" sz="3300" dirty="0">
                <a:latin typeface="Calibri" panose="020F0502020204030204" pitchFamily="34" charset="0"/>
                <a:cs typeface="Calibri" panose="020F0502020204030204" pitchFamily="34" charset="0"/>
              </a:rPr>
              <a:t>		</a:t>
            </a:r>
            <a:r>
              <a:rPr sz="3300" dirty="0">
                <a:latin typeface="Calibri" panose="020F0502020204030204" pitchFamily="34" charset="0"/>
                <a:cs typeface="Calibri" panose="020F0502020204030204" pitchFamily="34" charset="0"/>
              </a:rPr>
              <a:t>flow, </a:t>
            </a:r>
            <a:r>
              <a:rPr sz="3300" dirty="0" err="1">
                <a:latin typeface="Calibri" panose="020F0502020204030204" pitchFamily="34" charset="0"/>
                <a:cs typeface="Calibri" panose="020F0502020204030204" pitchFamily="34" charset="0"/>
              </a:rPr>
              <a:t>hangmat</a:t>
            </a:r>
            <a:r>
              <a:rPr sz="3300" dirty="0">
                <a:latin typeface="Calibri" panose="020F0502020204030204" pitchFamily="34" charset="0"/>
                <a:cs typeface="Calibri" panose="020F0502020204030204" pitchFamily="34" charset="0"/>
              </a:rPr>
              <a:t>, </a:t>
            </a:r>
            <a:r>
              <a:rPr sz="3300" dirty="0" err="1">
                <a:latin typeface="Calibri" panose="020F0502020204030204" pitchFamily="34" charset="0"/>
                <a:cs typeface="Calibri" panose="020F0502020204030204" pitchFamily="34" charset="0"/>
              </a:rPr>
              <a:t>luie</a:t>
            </a:r>
            <a:r>
              <a:rPr sz="3300" dirty="0">
                <a:latin typeface="Calibri" panose="020F0502020204030204" pitchFamily="34" charset="0"/>
                <a:cs typeface="Calibri" panose="020F0502020204030204" pitchFamily="34" charset="0"/>
              </a:rPr>
              <a:t> </a:t>
            </a:r>
            <a:r>
              <a:rPr sz="3300" dirty="0" err="1">
                <a:latin typeface="Calibri" panose="020F0502020204030204" pitchFamily="34" charset="0"/>
                <a:cs typeface="Calibri" panose="020F0502020204030204" pitchFamily="34" charset="0"/>
              </a:rPr>
              <a:t>stoel</a:t>
            </a:r>
            <a:r>
              <a:rPr sz="3300" dirty="0">
                <a:latin typeface="Calibri" panose="020F0502020204030204" pitchFamily="34" charset="0"/>
                <a:cs typeface="Calibri" panose="020F0502020204030204" pitchFamily="34" charset="0"/>
              </a:rPr>
              <a:t>, </a:t>
            </a:r>
            <a:r>
              <a:rPr sz="3300" dirty="0" err="1">
                <a:latin typeface="Calibri" panose="020F0502020204030204" pitchFamily="34" charset="0"/>
                <a:cs typeface="Calibri" panose="020F0502020204030204" pitchFamily="34" charset="0"/>
              </a:rPr>
              <a:t>genieten</a:t>
            </a:r>
            <a:br>
              <a:rPr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a:p>
            <a:pPr marL="0" indent="0" defTabSz="586841">
              <a:lnSpc>
                <a:spcPct val="90000"/>
              </a:lnSpc>
              <a:buSzTx/>
              <a:buFontTx/>
              <a:buNone/>
              <a:defRPr sz="3700" b="1">
                <a:solidFill>
                  <a:srgbClr val="F19837"/>
                </a:solidFill>
                <a:latin typeface="Garamond"/>
                <a:ea typeface="Garamond"/>
                <a:cs typeface="Garamond"/>
                <a:sym typeface="Garamond"/>
              </a:defRPr>
            </a:pPr>
            <a:r>
              <a:rPr dirty="0">
                <a:latin typeface="Calibri" panose="020F0502020204030204" pitchFamily="34" charset="0"/>
                <a:cs typeface="Calibri" panose="020F0502020204030204" pitchFamily="34" charset="0"/>
              </a:rPr>
              <a:t>Discomfort</a:t>
            </a:r>
            <a:endParaRPr dirty="0">
              <a:solidFill>
                <a:srgbClr val="FFFB00"/>
              </a:solidFill>
              <a:latin typeface="Calibri" panose="020F0502020204030204" pitchFamily="34" charset="0"/>
              <a:cs typeface="Calibri" panose="020F0502020204030204" pitchFamily="34" charset="0"/>
            </a:endParaRPr>
          </a:p>
          <a:p>
            <a:pPr marL="412622" lvl="1" indent="0" defTabSz="586841">
              <a:lnSpc>
                <a:spcPct val="90000"/>
              </a:lnSpc>
              <a:buNone/>
              <a:defRPr sz="3300">
                <a:solidFill>
                  <a:srgbClr val="FF9300"/>
                </a:solidFill>
                <a:latin typeface="Garamond"/>
                <a:ea typeface="Garamond"/>
                <a:cs typeface="Garamond"/>
                <a:sym typeface="Garamond"/>
              </a:defRPr>
            </a:pPr>
            <a:r>
              <a:rPr lang="nl-NL" dirty="0">
                <a:solidFill>
                  <a:srgbClr val="F19838"/>
                </a:solidFill>
                <a:latin typeface="Calibri" panose="020F0502020204030204" pitchFamily="34" charset="0"/>
                <a:cs typeface="Calibri" panose="020F0502020204030204" pitchFamily="34" charset="0"/>
              </a:rPr>
              <a:t>Beleving: 	</a:t>
            </a:r>
            <a:r>
              <a:rPr dirty="0" err="1">
                <a:solidFill>
                  <a:srgbClr val="F19838"/>
                </a:solidFill>
                <a:latin typeface="Calibri" panose="020F0502020204030204" pitchFamily="34" charset="0"/>
                <a:cs typeface="Calibri" panose="020F0502020204030204" pitchFamily="34" charset="0"/>
              </a:rPr>
              <a:t>ongemak</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niet</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wetend</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onbekend</a:t>
            </a:r>
            <a:r>
              <a:rPr dirty="0">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en</a:t>
            </a:r>
            <a:r>
              <a:rPr dirty="0">
                <a:latin typeface="Calibri" panose="020F0502020204030204" pitchFamily="34" charset="0"/>
                <a:cs typeface="Calibri" panose="020F0502020204030204" pitchFamily="34" charset="0"/>
              </a:rPr>
              <a:t> in contact</a:t>
            </a:r>
            <a:endParaRPr lang="nl-NL" dirty="0">
              <a:latin typeface="Calibri" panose="020F0502020204030204" pitchFamily="34" charset="0"/>
              <a:cs typeface="Calibri" panose="020F0502020204030204" pitchFamily="34" charset="0"/>
            </a:endParaRPr>
          </a:p>
          <a:p>
            <a:pPr marL="412622" lvl="1" indent="0" defTabSz="586841">
              <a:lnSpc>
                <a:spcPct val="90000"/>
              </a:lnSpc>
              <a:buNone/>
              <a:defRPr sz="3300">
                <a:solidFill>
                  <a:srgbClr val="FF9300"/>
                </a:solidFill>
                <a:latin typeface="Garamond"/>
                <a:ea typeface="Garamond"/>
                <a:cs typeface="Garamond"/>
                <a:sym typeface="Garamond"/>
              </a:defRPr>
            </a:pPr>
            <a:r>
              <a:rPr lang="nl-NL" dirty="0">
                <a:latin typeface="Calibri" panose="020F0502020204030204" pitchFamily="34" charset="0"/>
                <a:cs typeface="Calibri" panose="020F0502020204030204" pitchFamily="34" charset="0"/>
              </a:rPr>
              <a:t>				twijfel, onrust, vragen, alert, blozen, extra energie</a:t>
            </a:r>
            <a:endParaRPr dirty="0">
              <a:latin typeface="Calibri" panose="020F0502020204030204" pitchFamily="34" charset="0"/>
              <a:cs typeface="Calibri" panose="020F0502020204030204" pitchFamily="34" charset="0"/>
            </a:endParaRPr>
          </a:p>
          <a:p>
            <a:pPr marL="412622" lvl="1" indent="0" defTabSz="586841">
              <a:lnSpc>
                <a:spcPct val="90000"/>
              </a:lnSpc>
              <a:buNone/>
              <a:defRPr sz="3300">
                <a:solidFill>
                  <a:srgbClr val="FF9300"/>
                </a:solidFill>
                <a:latin typeface="Garamond"/>
                <a:ea typeface="Garamond"/>
                <a:cs typeface="Garamond"/>
                <a:sym typeface="Garamond"/>
              </a:defRPr>
            </a:pPr>
            <a:r>
              <a:rPr lang="nl-NL" dirty="0">
                <a:latin typeface="Calibri" panose="020F0502020204030204" pitchFamily="34" charset="0"/>
                <a:cs typeface="Calibri" panose="020F0502020204030204" pitchFamily="34" charset="0"/>
              </a:rPr>
              <a:t>Beeld: 		storm, mist, branding</a:t>
            </a:r>
            <a:br>
              <a:rPr dirty="0">
                <a:latin typeface="Calibri" panose="020F0502020204030204" pitchFamily="34" charset="0"/>
                <a:cs typeface="Calibri" panose="020F0502020204030204" pitchFamily="34" charset="0"/>
              </a:rPr>
            </a:br>
            <a:endParaRPr sz="3700" dirty="0">
              <a:latin typeface="Calibri" panose="020F0502020204030204" pitchFamily="34" charset="0"/>
              <a:cs typeface="Calibri" panose="020F0502020204030204" pitchFamily="34" charset="0"/>
            </a:endParaRPr>
          </a:p>
          <a:p>
            <a:pPr marL="0" indent="0" defTabSz="586841">
              <a:lnSpc>
                <a:spcPct val="90000"/>
              </a:lnSpc>
              <a:buSzTx/>
              <a:buFontTx/>
              <a:buNone/>
              <a:defRPr sz="3700" b="1">
                <a:solidFill>
                  <a:schemeClr val="accent5">
                    <a:lumOff val="-9803"/>
                  </a:schemeClr>
                </a:solidFill>
                <a:latin typeface="Garamond"/>
                <a:ea typeface="Garamond"/>
                <a:cs typeface="Garamond"/>
                <a:sym typeface="Garamond"/>
              </a:defRPr>
            </a:pPr>
            <a:r>
              <a:rPr dirty="0" err="1">
                <a:latin typeface="Calibri" panose="020F0502020204030204" pitchFamily="34" charset="0"/>
                <a:cs typeface="Calibri" panose="020F0502020204030204" pitchFamily="34" charset="0"/>
              </a:rPr>
              <a:t>Gevaar</a:t>
            </a:r>
            <a:endParaRPr dirty="0">
              <a:solidFill>
                <a:srgbClr val="D6001F"/>
              </a:solidFill>
              <a:latin typeface="Calibri" panose="020F0502020204030204" pitchFamily="34" charset="0"/>
              <a:cs typeface="Calibri" panose="020F0502020204030204" pitchFamily="34" charset="0"/>
            </a:endParaRPr>
          </a:p>
          <a:p>
            <a:pPr marL="412622" lvl="1" indent="0" defTabSz="586841">
              <a:lnSpc>
                <a:spcPct val="90000"/>
              </a:lnSpc>
              <a:buNone/>
              <a:defRPr sz="3300">
                <a:solidFill>
                  <a:srgbClr val="D6001F"/>
                </a:solidFill>
                <a:latin typeface="Garamond"/>
                <a:ea typeface="Garamond"/>
                <a:cs typeface="Garamond"/>
                <a:sym typeface="Garamond"/>
              </a:defRPr>
            </a:pPr>
            <a:r>
              <a:rPr lang="nl-NL" dirty="0">
                <a:latin typeface="Calibri" panose="020F0502020204030204" pitchFamily="34" charset="0"/>
                <a:cs typeface="Calibri" panose="020F0502020204030204" pitchFamily="34" charset="0"/>
              </a:rPr>
              <a:t>Beleving: 	</a:t>
            </a:r>
            <a:r>
              <a:rPr dirty="0" err="1">
                <a:latin typeface="Calibri" panose="020F0502020204030204" pitchFamily="34" charset="0"/>
                <a:cs typeface="Calibri" panose="020F0502020204030204" pitchFamily="34" charset="0"/>
              </a:rPr>
              <a:t>vechten</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vluchten</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bevriezen</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en</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uit</a:t>
            </a:r>
            <a:r>
              <a:rPr dirty="0">
                <a:latin typeface="Calibri" panose="020F0502020204030204" pitchFamily="34" charset="0"/>
                <a:cs typeface="Calibri" panose="020F0502020204030204" pitchFamily="34" charset="0"/>
              </a:rPr>
              <a:t> contact</a:t>
            </a:r>
            <a:endParaRPr lang="nl-NL" dirty="0">
              <a:latin typeface="Calibri" panose="020F0502020204030204" pitchFamily="34" charset="0"/>
              <a:cs typeface="Calibri" panose="020F0502020204030204" pitchFamily="34" charset="0"/>
            </a:endParaRPr>
          </a:p>
          <a:p>
            <a:pPr marL="412622" lvl="1" indent="0" defTabSz="586841">
              <a:lnSpc>
                <a:spcPct val="90000"/>
              </a:lnSpc>
              <a:buNone/>
              <a:defRPr sz="3300">
                <a:solidFill>
                  <a:srgbClr val="D6001F"/>
                </a:solidFill>
                <a:latin typeface="Garamond"/>
                <a:ea typeface="Garamond"/>
                <a:cs typeface="Garamond"/>
                <a:sym typeface="Garamond"/>
              </a:defRPr>
            </a:pPr>
            <a:r>
              <a:rPr lang="nl-NL" dirty="0">
                <a:latin typeface="Calibri" panose="020F0502020204030204" pitchFamily="34" charset="0"/>
                <a:cs typeface="Calibri" panose="020F0502020204030204" pitchFamily="34" charset="0"/>
              </a:rPr>
              <a:t>				discussie </a:t>
            </a:r>
            <a:r>
              <a:rPr lang="nl-NL" dirty="0" err="1">
                <a:latin typeface="Calibri" panose="020F0502020204030204" pitchFamily="34" charset="0"/>
                <a:cs typeface="Calibri" panose="020F0502020204030204" pitchFamily="34" charset="0"/>
              </a:rPr>
              <a:t>gelijkhebben</a:t>
            </a:r>
            <a:r>
              <a:rPr lang="nl-NL" dirty="0">
                <a:latin typeface="Calibri" panose="020F0502020204030204" pitchFamily="34" charset="0"/>
                <a:cs typeface="Calibri" panose="020F0502020204030204" pitchFamily="34" charset="0"/>
              </a:rPr>
              <a:t>, zwijgen, liegen, dwang</a:t>
            </a:r>
            <a:endParaRPr dirty="0">
              <a:latin typeface="Calibri" panose="020F0502020204030204" pitchFamily="34" charset="0"/>
              <a:cs typeface="Calibri" panose="020F0502020204030204" pitchFamily="34" charset="0"/>
            </a:endParaRPr>
          </a:p>
          <a:p>
            <a:pPr marL="412622" lvl="1" indent="0" defTabSz="586841">
              <a:lnSpc>
                <a:spcPct val="90000"/>
              </a:lnSpc>
              <a:buNone/>
              <a:defRPr sz="3300">
                <a:solidFill>
                  <a:srgbClr val="D6001F"/>
                </a:solidFill>
                <a:latin typeface="Garamond"/>
                <a:ea typeface="Garamond"/>
                <a:cs typeface="Garamond"/>
                <a:sym typeface="Garamond"/>
              </a:defRPr>
            </a:pPr>
            <a:r>
              <a:rPr lang="nl-NL" dirty="0">
                <a:latin typeface="Calibri" panose="020F0502020204030204" pitchFamily="34" charset="0"/>
                <a:cs typeface="Calibri" panose="020F0502020204030204" pitchFamily="34" charset="0"/>
              </a:rPr>
              <a:t>Beeld: 		oorlog, strijd, winnaar en verliezer, macht, ziekte</a:t>
            </a:r>
            <a:endParaRPr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Black">
  <a:themeElements>
    <a:clrScheme name="Black">
      <a:dk1>
        <a:srgbClr val="000000"/>
      </a:dk1>
      <a:lt1>
        <a:srgbClr val="000000"/>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13623</TotalTime>
  <Words>2511</Words>
  <Application>Microsoft Macintosh PowerPoint</Application>
  <PresentationFormat>Aangepast</PresentationFormat>
  <Paragraphs>204</Paragraphs>
  <Slides>21</Slides>
  <Notes>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21</vt:i4>
      </vt:variant>
    </vt:vector>
  </HeadingPairs>
  <TitlesOfParts>
    <vt:vector size="32" baseType="lpstr">
      <vt:lpstr>Arial</vt:lpstr>
      <vt:lpstr>Calibri</vt:lpstr>
      <vt:lpstr>Century Gothic</vt:lpstr>
      <vt:lpstr>DIN Condensed Bold</vt:lpstr>
      <vt:lpstr>Garamond</vt:lpstr>
      <vt:lpstr>Helvetica Light</vt:lpstr>
      <vt:lpstr>Helvetica Neue</vt:lpstr>
      <vt:lpstr>Helvetica Neue Light</vt:lpstr>
      <vt:lpstr>Helvetica Neue Medium</vt:lpstr>
      <vt:lpstr>Trebuchet MS</vt:lpstr>
      <vt:lpstr>Black</vt:lpstr>
      <vt:lpstr>Intervisie instrument voor onderling leren    © Walter Berghoef      </vt:lpstr>
      <vt:lpstr>Context &amp; doel</vt:lpstr>
      <vt:lpstr>Onderwerpen</vt:lpstr>
      <vt:lpstr>Casus &amp; Vraag</vt:lpstr>
      <vt:lpstr>Mindset &amp; intentie</vt:lpstr>
      <vt:lpstr>Veiligheid</vt:lpstr>
      <vt:lpstr>Veiligheid</vt:lpstr>
      <vt:lpstr>Veiligheid</vt:lpstr>
      <vt:lpstr>Herken de zones</vt:lpstr>
      <vt:lpstr>Rollen en inrichting</vt:lpstr>
      <vt:lpstr>De kunst van het vragen</vt:lpstr>
      <vt:lpstr>Vragen</vt:lpstr>
      <vt:lpstr>Durf te vragen</vt:lpstr>
      <vt:lpstr>De Cyclus (1)</vt:lpstr>
      <vt:lpstr>De Cyclus (2)</vt:lpstr>
      <vt:lpstr>De Cyclus (3)</vt:lpstr>
      <vt:lpstr>De Cyclus (4)</vt:lpstr>
      <vt:lpstr>Aandachtspunten</vt:lpstr>
      <vt:lpstr>Aandachtspunten</vt:lpstr>
      <vt:lpstr>Voorstel</vt:lpstr>
      <vt:lpstr>Wil je:  - een intervisie meemaken? - organiseren? - leren hoe je het begeleidt?  neem dan contact op met Walter Berghoef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Intervisie instrument voor onderling leren    © Walter Berghoef  </dc:title>
  <cp:lastModifiedBy>walter B</cp:lastModifiedBy>
  <cp:revision>23</cp:revision>
  <cp:lastPrinted>2020-04-03T10:46:19Z</cp:lastPrinted>
  <dcterms:modified xsi:type="dcterms:W3CDTF">2020-06-30T17:00:00Z</dcterms:modified>
</cp:coreProperties>
</file>